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5"/>
  </p:notesMasterIdLst>
  <p:handoutMasterIdLst>
    <p:handoutMasterId r:id="rId56"/>
  </p:handoutMasterIdLst>
  <p:sldIdLst>
    <p:sldId id="327" r:id="rId5"/>
    <p:sldId id="330" r:id="rId6"/>
    <p:sldId id="333" r:id="rId7"/>
    <p:sldId id="332" r:id="rId8"/>
    <p:sldId id="298" r:id="rId9"/>
    <p:sldId id="262" r:id="rId10"/>
    <p:sldId id="335" r:id="rId11"/>
    <p:sldId id="263" r:id="rId12"/>
    <p:sldId id="299" r:id="rId13"/>
    <p:sldId id="302" r:id="rId14"/>
    <p:sldId id="264" r:id="rId15"/>
    <p:sldId id="266" r:id="rId16"/>
    <p:sldId id="265" r:id="rId17"/>
    <p:sldId id="276" r:id="rId18"/>
    <p:sldId id="352" r:id="rId19"/>
    <p:sldId id="303" r:id="rId20"/>
    <p:sldId id="293"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64" r:id="rId42"/>
    <p:sldId id="318" r:id="rId43"/>
    <p:sldId id="319" r:id="rId44"/>
    <p:sldId id="321" r:id="rId45"/>
    <p:sldId id="322" r:id="rId46"/>
    <p:sldId id="323" r:id="rId47"/>
    <p:sldId id="324" r:id="rId48"/>
    <p:sldId id="288" r:id="rId49"/>
    <p:sldId id="289" r:id="rId50"/>
    <p:sldId id="320" r:id="rId51"/>
    <p:sldId id="274" r:id="rId52"/>
    <p:sldId id="275" r:id="rId53"/>
    <p:sldId id="329" r:id="rId5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5201" autoAdjust="0"/>
  </p:normalViewPr>
  <p:slideViewPr>
    <p:cSldViewPr snapToGrid="0" snapToObjects="1">
      <p:cViewPr varScale="1">
        <p:scale>
          <a:sx n="79" d="100"/>
          <a:sy n="79" d="100"/>
        </p:scale>
        <p:origin x="336" y="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commentAuthors" Target="commentAuthor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32FC05-63D9-4EBD-9928-4C8360DE3A39}"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US"/>
        </a:p>
      </dgm:t>
    </dgm:pt>
    <dgm:pt modelId="{6DF03A16-6BA5-474F-BA03-149232786E59}">
      <dgm:prSet phldrT="[Text]"/>
      <dgm:spPr/>
      <dgm:t>
        <a:bodyPr/>
        <a:lstStyle/>
        <a:p>
          <a:r>
            <a:rPr lang="en-US" dirty="0"/>
            <a:t>Get request</a:t>
          </a:r>
        </a:p>
      </dgm:t>
    </dgm:pt>
    <dgm:pt modelId="{935DB2D4-12E3-4A6B-B340-A6262950E57F}" type="parTrans" cxnId="{63868BAF-9F3A-4D8C-8188-B2B6B37BB94D}">
      <dgm:prSet/>
      <dgm:spPr/>
      <dgm:t>
        <a:bodyPr/>
        <a:lstStyle/>
        <a:p>
          <a:endParaRPr lang="en-US"/>
        </a:p>
      </dgm:t>
    </dgm:pt>
    <dgm:pt modelId="{A3AA8464-9AD2-4847-A5D3-ECDC8D4B18F2}" type="sibTrans" cxnId="{63868BAF-9F3A-4D8C-8188-B2B6B37BB94D}">
      <dgm:prSet/>
      <dgm:spPr/>
      <dgm:t>
        <a:bodyPr/>
        <a:lstStyle/>
        <a:p>
          <a:endParaRPr lang="en-US"/>
        </a:p>
      </dgm:t>
      <dgm:extLst>
        <a:ext uri="{E40237B7-FDA0-4F09-8148-C483321AD2D9}">
          <dgm14:cNvPr xmlns:dgm14="http://schemas.microsoft.com/office/drawing/2010/diagram" id="0" name="">
            <a:hlinkClick xmlns:r="http://schemas.openxmlformats.org/officeDocument/2006/relationships" r:id="" action="ppaction://hlinkshowjump?jump=nextslide" highlightClick="1"/>
          </dgm14:cNvPr>
        </a:ext>
      </dgm:extLst>
    </dgm:pt>
    <dgm:pt modelId="{E878C182-3F39-4DB4-B42B-4CA6D55857FF}">
      <dgm:prSet phldrT="[Text]"/>
      <dgm:spPr/>
      <dgm:t>
        <a:bodyPr/>
        <a:lstStyle/>
        <a:p>
          <a:r>
            <a:rPr lang="en-US" dirty="0"/>
            <a:t>SpaceX REST API</a:t>
          </a:r>
        </a:p>
      </dgm:t>
    </dgm:pt>
    <dgm:pt modelId="{EBD46D61-0E7E-4F8B-8CC4-FD3829A1FA2B}" type="parTrans" cxnId="{F2C64D34-F6B2-43A1-BDAF-E78B1D6A5A9B}">
      <dgm:prSet/>
      <dgm:spPr/>
      <dgm:t>
        <a:bodyPr/>
        <a:lstStyle/>
        <a:p>
          <a:endParaRPr lang="en-US"/>
        </a:p>
      </dgm:t>
    </dgm:pt>
    <dgm:pt modelId="{028886D9-7721-45E3-AF1B-087E4FC736F7}" type="sibTrans" cxnId="{F2C64D34-F6B2-43A1-BDAF-E78B1D6A5A9B}">
      <dgm:prSet/>
      <dgm:spPr/>
      <dgm:t>
        <a:bodyPr/>
        <a:lstStyle/>
        <a:p>
          <a:endParaRPr lang="en-US"/>
        </a:p>
      </dgm:t>
    </dgm:pt>
    <dgm:pt modelId="{B7185CE0-228F-483F-BF1C-CC9962EFD0C0}">
      <dgm:prSet phldrT="[Text]"/>
      <dgm:spPr/>
      <dgm:t>
        <a:bodyPr/>
        <a:lstStyle/>
        <a:p>
          <a:r>
            <a:rPr lang="en-US" dirty="0"/>
            <a:t>Normalize</a:t>
          </a:r>
        </a:p>
        <a:p>
          <a:r>
            <a:rPr lang="en-US" dirty="0"/>
            <a:t>data</a:t>
          </a:r>
        </a:p>
      </dgm:t>
    </dgm:pt>
    <dgm:pt modelId="{7F5A8CEE-18F3-42D0-858C-052A661E4FAB}" type="parTrans" cxnId="{D079F299-9F07-483C-9068-0122F867DE52}">
      <dgm:prSet/>
      <dgm:spPr/>
      <dgm:t>
        <a:bodyPr/>
        <a:lstStyle/>
        <a:p>
          <a:endParaRPr lang="en-US"/>
        </a:p>
      </dgm:t>
    </dgm:pt>
    <dgm:pt modelId="{C03DDF8B-BB28-45C7-AE09-0FCEA7BC18AA}" type="sibTrans" cxnId="{D079F299-9F07-483C-9068-0122F867DE52}">
      <dgm:prSet/>
      <dgm:spPr/>
      <dgm:t>
        <a:bodyPr/>
        <a:lstStyle/>
        <a:p>
          <a:endParaRPr lang="en-US"/>
        </a:p>
      </dgm:t>
      <dgm:extLst>
        <a:ext uri="{E40237B7-FDA0-4F09-8148-C483321AD2D9}">
          <dgm14:cNvPr xmlns:dgm14="http://schemas.microsoft.com/office/drawing/2010/diagram" id="0" name="">
            <a:hlinkClick xmlns:r="http://schemas.openxmlformats.org/officeDocument/2006/relationships" r:id="" action="ppaction://hlinkshowjump?jump=previousslide" highlightClick="1"/>
          </dgm14:cNvPr>
        </a:ext>
      </dgm:extLst>
    </dgm:pt>
    <dgm:pt modelId="{ECFA37E2-093B-4B50-8648-4252D102A563}">
      <dgm:prSet phldrT="[Text]"/>
      <dgm:spPr/>
      <dgm:t>
        <a:bodyPr/>
        <a:lstStyle/>
        <a:p>
          <a:r>
            <a:rPr lang="en-US" dirty="0"/>
            <a:t>Assemble data into tables.</a:t>
          </a:r>
        </a:p>
      </dgm:t>
    </dgm:pt>
    <dgm:pt modelId="{FF34AD6C-6F14-4291-87FF-B5E0DBDE1543}" type="parTrans" cxnId="{B0376B7C-86CD-424C-BC40-CA98595B1CC8}">
      <dgm:prSet/>
      <dgm:spPr/>
      <dgm:t>
        <a:bodyPr/>
        <a:lstStyle/>
        <a:p>
          <a:endParaRPr lang="en-US"/>
        </a:p>
      </dgm:t>
    </dgm:pt>
    <dgm:pt modelId="{626AD117-DF39-4C0C-945E-A392981A67D6}" type="sibTrans" cxnId="{B0376B7C-86CD-424C-BC40-CA98595B1CC8}">
      <dgm:prSet/>
      <dgm:spPr/>
      <dgm:t>
        <a:bodyPr/>
        <a:lstStyle/>
        <a:p>
          <a:endParaRPr lang="en-US"/>
        </a:p>
      </dgm:t>
    </dgm:pt>
    <dgm:pt modelId="{30A1CE78-9897-4743-B3B7-097D6DE346C6}">
      <dgm:prSet phldrT="[Text]"/>
      <dgm:spPr/>
      <dgm:t>
        <a:bodyPr/>
        <a:lstStyle/>
        <a:p>
          <a:r>
            <a:rPr lang="en-US" dirty="0"/>
            <a:t>Save data in files such as .csv</a:t>
          </a:r>
        </a:p>
      </dgm:t>
    </dgm:pt>
    <dgm:pt modelId="{E42DEBC7-809E-4EBB-B171-5E87FA5AF8F7}" type="parTrans" cxnId="{92CB7FC3-B4B9-4F83-A888-35778BCA3068}">
      <dgm:prSet/>
      <dgm:spPr/>
      <dgm:t>
        <a:bodyPr/>
        <a:lstStyle/>
        <a:p>
          <a:endParaRPr lang="en-US"/>
        </a:p>
      </dgm:t>
    </dgm:pt>
    <dgm:pt modelId="{B30207CE-579D-43DB-8FBD-CC66A18E928A}" type="sibTrans" cxnId="{92CB7FC3-B4B9-4F83-A888-35778BCA3068}">
      <dgm:prSet/>
      <dgm:spPr/>
      <dgm:t>
        <a:bodyPr/>
        <a:lstStyle/>
        <a:p>
          <a:endParaRPr lang="en-US"/>
        </a:p>
      </dgm:t>
    </dgm:pt>
    <dgm:pt modelId="{DD651A1A-954F-4E70-9CDF-0CC52D159490}">
      <dgm:prSet phldrT="[Text]"/>
      <dgm:spPr/>
      <dgm:t>
        <a:bodyPr/>
        <a:lstStyle/>
        <a:p>
          <a:r>
            <a:rPr lang="en-US" dirty="0"/>
            <a:t>Parse data</a:t>
          </a:r>
        </a:p>
      </dgm:t>
    </dgm:pt>
    <dgm:pt modelId="{33098F92-929C-4D99-81BA-8F98C585A68D}" type="parTrans" cxnId="{5E54807D-531E-4E58-8BE3-BECD50DD2831}">
      <dgm:prSet/>
      <dgm:spPr/>
      <dgm:t>
        <a:bodyPr/>
        <a:lstStyle/>
        <a:p>
          <a:endParaRPr lang="en-US"/>
        </a:p>
      </dgm:t>
    </dgm:pt>
    <dgm:pt modelId="{33C38A23-79BF-48C3-B1D4-94B15BA18325}" type="sibTrans" cxnId="{5E54807D-531E-4E58-8BE3-BECD50DD2831}">
      <dgm:prSet/>
      <dgm:spPr/>
      <dgm:t>
        <a:bodyPr/>
        <a:lstStyle/>
        <a:p>
          <a:endParaRPr lang="en-US"/>
        </a:p>
      </dgm:t>
    </dgm:pt>
    <dgm:pt modelId="{365657DA-D859-441F-8E2C-C9B6D7C607A1}">
      <dgm:prSet phldrT="[Text]"/>
      <dgm:spPr/>
      <dgm:t>
        <a:bodyPr/>
        <a:lstStyle/>
        <a:p>
          <a:r>
            <a:rPr lang="en-US" dirty="0"/>
            <a:t>Web Scrape using </a:t>
          </a:r>
          <a:r>
            <a:rPr lang="en-US" dirty="0" err="1"/>
            <a:t>Beautifulsoup</a:t>
          </a:r>
          <a:endParaRPr lang="en-US" dirty="0"/>
        </a:p>
      </dgm:t>
    </dgm:pt>
    <dgm:pt modelId="{7E0F8311-99F0-46A5-BDCE-CF211E072ED6}" type="parTrans" cxnId="{75386A2E-26FD-44E4-9C27-4FA8AB6D5877}">
      <dgm:prSet/>
      <dgm:spPr/>
      <dgm:t>
        <a:bodyPr/>
        <a:lstStyle/>
        <a:p>
          <a:endParaRPr lang="en-US"/>
        </a:p>
      </dgm:t>
    </dgm:pt>
    <dgm:pt modelId="{ECA1A126-48C5-411B-B50F-93A2B29C4B3E}" type="sibTrans" cxnId="{75386A2E-26FD-44E4-9C27-4FA8AB6D5877}">
      <dgm:prSet/>
      <dgm:spPr/>
      <dgm:t>
        <a:bodyPr/>
        <a:lstStyle/>
        <a:p>
          <a:endParaRPr lang="en-US"/>
        </a:p>
      </dgm:t>
    </dgm:pt>
    <dgm:pt modelId="{372E09BB-6CE3-46A4-A924-2498A87F7FA1}" type="pres">
      <dgm:prSet presAssocID="{B032FC05-63D9-4EBD-9928-4C8360DE3A39}" presName="Name0" presStyleCnt="0">
        <dgm:presLayoutVars>
          <dgm:dir/>
          <dgm:animLvl val="lvl"/>
          <dgm:resizeHandles val="exact"/>
        </dgm:presLayoutVars>
      </dgm:prSet>
      <dgm:spPr/>
    </dgm:pt>
    <dgm:pt modelId="{BEF50627-979B-4355-98B8-75DE904C6C2A}" type="pres">
      <dgm:prSet presAssocID="{B032FC05-63D9-4EBD-9928-4C8360DE3A39}" presName="tSp" presStyleCnt="0"/>
      <dgm:spPr/>
    </dgm:pt>
    <dgm:pt modelId="{ED1AF95C-2B92-4C33-A1BD-027EB98CE2FA}" type="pres">
      <dgm:prSet presAssocID="{B032FC05-63D9-4EBD-9928-4C8360DE3A39}" presName="bSp" presStyleCnt="0"/>
      <dgm:spPr/>
    </dgm:pt>
    <dgm:pt modelId="{0ED8D91A-25CC-43C4-9A45-751FA1F8CC6A}" type="pres">
      <dgm:prSet presAssocID="{B032FC05-63D9-4EBD-9928-4C8360DE3A39}" presName="process" presStyleCnt="0"/>
      <dgm:spPr/>
    </dgm:pt>
    <dgm:pt modelId="{F25677D6-A611-45DE-99E6-C30E074B17E9}" type="pres">
      <dgm:prSet presAssocID="{6DF03A16-6BA5-474F-BA03-149232786E59}" presName="composite1" presStyleCnt="0"/>
      <dgm:spPr/>
    </dgm:pt>
    <dgm:pt modelId="{00B77B8D-C838-495D-ADED-84CE167F9C1A}" type="pres">
      <dgm:prSet presAssocID="{6DF03A16-6BA5-474F-BA03-149232786E59}" presName="dummyNode1" presStyleLbl="node1" presStyleIdx="0" presStyleCnt="3"/>
      <dgm:spPr/>
    </dgm:pt>
    <dgm:pt modelId="{7BFEB657-BFD0-4D37-9B76-8B8F6C96A575}" type="pres">
      <dgm:prSet presAssocID="{6DF03A16-6BA5-474F-BA03-149232786E59}" presName="childNode1" presStyleLbl="bgAcc1" presStyleIdx="0" presStyleCnt="3" custLinFactNeighborX="-28671" custLinFactNeighborY="-142">
        <dgm:presLayoutVars>
          <dgm:bulletEnabled val="1"/>
        </dgm:presLayoutVars>
      </dgm:prSet>
      <dgm:spPr/>
    </dgm:pt>
    <dgm:pt modelId="{381731DE-023B-449C-9781-483DC6D6C453}" type="pres">
      <dgm:prSet presAssocID="{6DF03A16-6BA5-474F-BA03-149232786E59}" presName="childNode1tx" presStyleLbl="bgAcc1" presStyleIdx="0" presStyleCnt="3">
        <dgm:presLayoutVars>
          <dgm:bulletEnabled val="1"/>
        </dgm:presLayoutVars>
      </dgm:prSet>
      <dgm:spPr/>
    </dgm:pt>
    <dgm:pt modelId="{15A9AF17-461F-4D23-8CDD-FAAD76814C5C}" type="pres">
      <dgm:prSet presAssocID="{6DF03A16-6BA5-474F-BA03-149232786E59}" presName="parentNode1" presStyleLbl="node1" presStyleIdx="0" presStyleCnt="3" custLinFactNeighborX="-50688" custLinFactNeighborY="-61645">
        <dgm:presLayoutVars>
          <dgm:chMax val="1"/>
          <dgm:bulletEnabled val="1"/>
        </dgm:presLayoutVars>
      </dgm:prSet>
      <dgm:spPr/>
    </dgm:pt>
    <dgm:pt modelId="{50FA68ED-CC74-4DA9-980D-D4914D4647CA}" type="pres">
      <dgm:prSet presAssocID="{6DF03A16-6BA5-474F-BA03-149232786E59}" presName="connSite1" presStyleCnt="0"/>
      <dgm:spPr/>
    </dgm:pt>
    <dgm:pt modelId="{914C88C3-B101-46B2-B72F-0A2A2856B7A9}" type="pres">
      <dgm:prSet presAssocID="{A3AA8464-9AD2-4847-A5D3-ECDC8D4B18F2}" presName="Name9" presStyleLbl="sibTrans2D1" presStyleIdx="0" presStyleCnt="2" custAng="0" custFlipVert="1" custScaleX="29254" custScaleY="23527" custLinFactNeighborX="1917" custLinFactNeighborY="-5624"/>
      <dgm:spPr>
        <a:prstGeom prst="actionButtonForwardNext">
          <a:avLst/>
        </a:prstGeom>
      </dgm:spPr>
    </dgm:pt>
    <dgm:pt modelId="{B65CC91C-2D22-44B6-A03E-1A0AC2EA85A1}" type="pres">
      <dgm:prSet presAssocID="{B7185CE0-228F-483F-BF1C-CC9962EFD0C0}" presName="composite2" presStyleCnt="0"/>
      <dgm:spPr/>
    </dgm:pt>
    <dgm:pt modelId="{6153EF9B-6FB8-485C-92F1-BF5B587CE5B6}" type="pres">
      <dgm:prSet presAssocID="{B7185CE0-228F-483F-BF1C-CC9962EFD0C0}" presName="dummyNode2" presStyleLbl="node1" presStyleIdx="0" presStyleCnt="3"/>
      <dgm:spPr/>
    </dgm:pt>
    <dgm:pt modelId="{964675BF-59F4-4AE9-B424-0F4C83D615E0}" type="pres">
      <dgm:prSet presAssocID="{B7185CE0-228F-483F-BF1C-CC9962EFD0C0}" presName="childNode2" presStyleLbl="bgAcc1" presStyleIdx="1" presStyleCnt="3" custScaleX="113942" custLinFactNeighborY="-142">
        <dgm:presLayoutVars>
          <dgm:bulletEnabled val="1"/>
        </dgm:presLayoutVars>
      </dgm:prSet>
      <dgm:spPr/>
    </dgm:pt>
    <dgm:pt modelId="{4FC7C0D9-F032-4B2E-BCA4-B6D5BA29A762}" type="pres">
      <dgm:prSet presAssocID="{B7185CE0-228F-483F-BF1C-CC9962EFD0C0}" presName="childNode2tx" presStyleLbl="bgAcc1" presStyleIdx="1" presStyleCnt="3">
        <dgm:presLayoutVars>
          <dgm:bulletEnabled val="1"/>
        </dgm:presLayoutVars>
      </dgm:prSet>
      <dgm:spPr/>
    </dgm:pt>
    <dgm:pt modelId="{671D4C59-AB7D-4192-9C6C-A479FD8DCC13}" type="pres">
      <dgm:prSet presAssocID="{B7185CE0-228F-483F-BF1C-CC9962EFD0C0}" presName="parentNode2" presStyleLbl="node1" presStyleIdx="1" presStyleCnt="3" custScaleX="111895" custLinFactNeighborX="-18090" custLinFactNeighborY="-332">
        <dgm:presLayoutVars>
          <dgm:chMax val="0"/>
          <dgm:bulletEnabled val="1"/>
        </dgm:presLayoutVars>
      </dgm:prSet>
      <dgm:spPr/>
    </dgm:pt>
    <dgm:pt modelId="{B265548C-878C-47A8-8CD1-82E04A7D8295}" type="pres">
      <dgm:prSet presAssocID="{B7185CE0-228F-483F-BF1C-CC9962EFD0C0}" presName="connSite2" presStyleCnt="0"/>
      <dgm:spPr/>
    </dgm:pt>
    <dgm:pt modelId="{EA4C429A-BA24-42E2-B14E-4B56D1F2EE43}" type="pres">
      <dgm:prSet presAssocID="{C03DDF8B-BB28-45C7-AE09-0FCEA7BC18AA}" presName="Name18" presStyleLbl="sibTrans2D1" presStyleIdx="1" presStyleCnt="2" custAng="0" custFlipHor="0" custScaleX="28359" custScaleY="21033" custLinFactNeighborX="5145" custLinFactNeighborY="5875"/>
      <dgm:spPr>
        <a:prstGeom prst="actionButtonBackPrevious">
          <a:avLst/>
        </a:prstGeom>
      </dgm:spPr>
    </dgm:pt>
    <dgm:pt modelId="{0D0CD770-39C6-485C-AB3A-F9FA2ABA894E}" type="pres">
      <dgm:prSet presAssocID="{DD651A1A-954F-4E70-9CDF-0CC52D159490}" presName="composite1" presStyleCnt="0"/>
      <dgm:spPr/>
    </dgm:pt>
    <dgm:pt modelId="{E9EE77AE-5A5D-4C24-8F49-9BBEEABE1CB8}" type="pres">
      <dgm:prSet presAssocID="{DD651A1A-954F-4E70-9CDF-0CC52D159490}" presName="dummyNode1" presStyleLbl="node1" presStyleIdx="1" presStyleCnt="3"/>
      <dgm:spPr/>
    </dgm:pt>
    <dgm:pt modelId="{15F290E6-EE0A-4F4C-B5B3-0B612457C799}" type="pres">
      <dgm:prSet presAssocID="{DD651A1A-954F-4E70-9CDF-0CC52D159490}" presName="childNode1" presStyleLbl="bgAcc1" presStyleIdx="2" presStyleCnt="3" custLinFactNeighborX="30338" custLinFactNeighborY="-142">
        <dgm:presLayoutVars>
          <dgm:bulletEnabled val="1"/>
        </dgm:presLayoutVars>
      </dgm:prSet>
      <dgm:spPr/>
    </dgm:pt>
    <dgm:pt modelId="{F3825B17-1F4A-4C24-BBC3-40ABCBA833EA}" type="pres">
      <dgm:prSet presAssocID="{DD651A1A-954F-4E70-9CDF-0CC52D159490}" presName="childNode1tx" presStyleLbl="bgAcc1" presStyleIdx="2" presStyleCnt="3">
        <dgm:presLayoutVars>
          <dgm:bulletEnabled val="1"/>
        </dgm:presLayoutVars>
      </dgm:prSet>
      <dgm:spPr/>
    </dgm:pt>
    <dgm:pt modelId="{C31F49F3-D812-4266-9CF6-1D74806F8C8A}" type="pres">
      <dgm:prSet presAssocID="{DD651A1A-954F-4E70-9CDF-0CC52D159490}" presName="parentNode1" presStyleLbl="node1" presStyleIdx="2" presStyleCnt="3" custLinFactNeighborX="16828" custLinFactNeighborY="-61645">
        <dgm:presLayoutVars>
          <dgm:chMax val="1"/>
          <dgm:bulletEnabled val="1"/>
        </dgm:presLayoutVars>
      </dgm:prSet>
      <dgm:spPr/>
    </dgm:pt>
    <dgm:pt modelId="{0485903E-79B4-4765-8E7F-9A074D00A8FA}" type="pres">
      <dgm:prSet presAssocID="{DD651A1A-954F-4E70-9CDF-0CC52D159490}" presName="connSite1" presStyleCnt="0"/>
      <dgm:spPr/>
    </dgm:pt>
  </dgm:ptLst>
  <dgm:cxnLst>
    <dgm:cxn modelId="{4556B311-A994-4EC2-AA56-A5EEB3180455}" type="presOf" srcId="{C03DDF8B-BB28-45C7-AE09-0FCEA7BC18AA}" destId="{EA4C429A-BA24-42E2-B14E-4B56D1F2EE43}" srcOrd="0" destOrd="0" presId="urn:microsoft.com/office/officeart/2005/8/layout/hProcess4"/>
    <dgm:cxn modelId="{FE17D91B-12A7-4192-AD83-4343ED2AD242}" type="presOf" srcId="{A3AA8464-9AD2-4847-A5D3-ECDC8D4B18F2}" destId="{914C88C3-B101-46B2-B72F-0A2A2856B7A9}" srcOrd="0" destOrd="0" presId="urn:microsoft.com/office/officeart/2005/8/layout/hProcess4"/>
    <dgm:cxn modelId="{54186026-1880-436E-B603-89478F74DF0D}" type="presOf" srcId="{B032FC05-63D9-4EBD-9928-4C8360DE3A39}" destId="{372E09BB-6CE3-46A4-A924-2498A87F7FA1}" srcOrd="0" destOrd="0" presId="urn:microsoft.com/office/officeart/2005/8/layout/hProcess4"/>
    <dgm:cxn modelId="{682C3627-439A-47F7-929D-F260A977E1ED}" type="presOf" srcId="{B7185CE0-228F-483F-BF1C-CC9962EFD0C0}" destId="{671D4C59-AB7D-4192-9C6C-A479FD8DCC13}" srcOrd="0" destOrd="0" presId="urn:microsoft.com/office/officeart/2005/8/layout/hProcess4"/>
    <dgm:cxn modelId="{75386A2E-26FD-44E4-9C27-4FA8AB6D5877}" srcId="{DD651A1A-954F-4E70-9CDF-0CC52D159490}" destId="{365657DA-D859-441F-8E2C-C9B6D7C607A1}" srcOrd="0" destOrd="0" parTransId="{7E0F8311-99F0-46A5-BDCE-CF211E072ED6}" sibTransId="{ECA1A126-48C5-411B-B50F-93A2B29C4B3E}"/>
    <dgm:cxn modelId="{F2C64D34-F6B2-43A1-BDAF-E78B1D6A5A9B}" srcId="{6DF03A16-6BA5-474F-BA03-149232786E59}" destId="{E878C182-3F39-4DB4-B42B-4CA6D55857FF}" srcOrd="0" destOrd="0" parTransId="{EBD46D61-0E7E-4F8B-8CC4-FD3829A1FA2B}" sibTransId="{028886D9-7721-45E3-AF1B-087E4FC736F7}"/>
    <dgm:cxn modelId="{07093435-FC4F-4D8D-BA3B-11E908CE0787}" type="presOf" srcId="{E878C182-3F39-4DB4-B42B-4CA6D55857FF}" destId="{381731DE-023B-449C-9781-483DC6D6C453}" srcOrd="1" destOrd="0" presId="urn:microsoft.com/office/officeart/2005/8/layout/hProcess4"/>
    <dgm:cxn modelId="{327FC35B-6ACC-47C4-B426-524825DF147F}" type="presOf" srcId="{6DF03A16-6BA5-474F-BA03-149232786E59}" destId="{15A9AF17-461F-4D23-8CDD-FAAD76814C5C}" srcOrd="0" destOrd="0" presId="urn:microsoft.com/office/officeart/2005/8/layout/hProcess4"/>
    <dgm:cxn modelId="{B0376B7C-86CD-424C-BC40-CA98595B1CC8}" srcId="{B7185CE0-228F-483F-BF1C-CC9962EFD0C0}" destId="{ECFA37E2-093B-4B50-8648-4252D102A563}" srcOrd="0" destOrd="0" parTransId="{FF34AD6C-6F14-4291-87FF-B5E0DBDE1543}" sibTransId="{626AD117-DF39-4C0C-945E-A392981A67D6}"/>
    <dgm:cxn modelId="{5E54807D-531E-4E58-8BE3-BECD50DD2831}" srcId="{B032FC05-63D9-4EBD-9928-4C8360DE3A39}" destId="{DD651A1A-954F-4E70-9CDF-0CC52D159490}" srcOrd="2" destOrd="0" parTransId="{33098F92-929C-4D99-81BA-8F98C585A68D}" sibTransId="{33C38A23-79BF-48C3-B1D4-94B15BA18325}"/>
    <dgm:cxn modelId="{C486687F-8014-4F7C-BEBB-91E0290F3150}" type="presOf" srcId="{30A1CE78-9897-4743-B3B7-097D6DE346C6}" destId="{4FC7C0D9-F032-4B2E-BCA4-B6D5BA29A762}" srcOrd="1" destOrd="1" presId="urn:microsoft.com/office/officeart/2005/8/layout/hProcess4"/>
    <dgm:cxn modelId="{C3929A97-4FD1-47C4-A702-084C649AABAB}" type="presOf" srcId="{DD651A1A-954F-4E70-9CDF-0CC52D159490}" destId="{C31F49F3-D812-4266-9CF6-1D74806F8C8A}" srcOrd="0" destOrd="0" presId="urn:microsoft.com/office/officeart/2005/8/layout/hProcess4"/>
    <dgm:cxn modelId="{D079F299-9F07-483C-9068-0122F867DE52}" srcId="{B032FC05-63D9-4EBD-9928-4C8360DE3A39}" destId="{B7185CE0-228F-483F-BF1C-CC9962EFD0C0}" srcOrd="1" destOrd="0" parTransId="{7F5A8CEE-18F3-42D0-858C-052A661E4FAB}" sibTransId="{C03DDF8B-BB28-45C7-AE09-0FCEA7BC18AA}"/>
    <dgm:cxn modelId="{5E74CBA1-0060-4256-AA08-118E21296A93}" type="presOf" srcId="{30A1CE78-9897-4743-B3B7-097D6DE346C6}" destId="{964675BF-59F4-4AE9-B424-0F4C83D615E0}" srcOrd="0" destOrd="1" presId="urn:microsoft.com/office/officeart/2005/8/layout/hProcess4"/>
    <dgm:cxn modelId="{63868BAF-9F3A-4D8C-8188-B2B6B37BB94D}" srcId="{B032FC05-63D9-4EBD-9928-4C8360DE3A39}" destId="{6DF03A16-6BA5-474F-BA03-149232786E59}" srcOrd="0" destOrd="0" parTransId="{935DB2D4-12E3-4A6B-B340-A6262950E57F}" sibTransId="{A3AA8464-9AD2-4847-A5D3-ECDC8D4B18F2}"/>
    <dgm:cxn modelId="{D8F907B7-E8E7-430C-8CB5-FF5F8BB27E25}" type="presOf" srcId="{ECFA37E2-093B-4B50-8648-4252D102A563}" destId="{964675BF-59F4-4AE9-B424-0F4C83D615E0}" srcOrd="0" destOrd="0" presId="urn:microsoft.com/office/officeart/2005/8/layout/hProcess4"/>
    <dgm:cxn modelId="{92CB7FC3-B4B9-4F83-A888-35778BCA3068}" srcId="{B7185CE0-228F-483F-BF1C-CC9962EFD0C0}" destId="{30A1CE78-9897-4743-B3B7-097D6DE346C6}" srcOrd="1" destOrd="0" parTransId="{E42DEBC7-809E-4EBB-B171-5E87FA5AF8F7}" sibTransId="{B30207CE-579D-43DB-8FBD-CC66A18E928A}"/>
    <dgm:cxn modelId="{007B14DE-DB35-4510-B234-80AB6C924376}" type="presOf" srcId="{365657DA-D859-441F-8E2C-C9B6D7C607A1}" destId="{15F290E6-EE0A-4F4C-B5B3-0B612457C799}" srcOrd="0" destOrd="0" presId="urn:microsoft.com/office/officeart/2005/8/layout/hProcess4"/>
    <dgm:cxn modelId="{1FFE67E1-515B-43A3-9AE5-E07A1902CF2E}" type="presOf" srcId="{365657DA-D859-441F-8E2C-C9B6D7C607A1}" destId="{F3825B17-1F4A-4C24-BBC3-40ABCBA833EA}" srcOrd="1" destOrd="0" presId="urn:microsoft.com/office/officeart/2005/8/layout/hProcess4"/>
    <dgm:cxn modelId="{A65E2DE3-2091-4D24-B1B8-6FE3C5EBF390}" type="presOf" srcId="{E878C182-3F39-4DB4-B42B-4CA6D55857FF}" destId="{7BFEB657-BFD0-4D37-9B76-8B8F6C96A575}" srcOrd="0" destOrd="0" presId="urn:microsoft.com/office/officeart/2005/8/layout/hProcess4"/>
    <dgm:cxn modelId="{822DAEEB-C531-4620-88F8-3EC4CA863BD7}" type="presOf" srcId="{ECFA37E2-093B-4B50-8648-4252D102A563}" destId="{4FC7C0D9-F032-4B2E-BCA4-B6D5BA29A762}" srcOrd="1" destOrd="0" presId="urn:microsoft.com/office/officeart/2005/8/layout/hProcess4"/>
    <dgm:cxn modelId="{DC58FC6A-FC3B-4621-B438-0C1FEEF3BC7E}" type="presParOf" srcId="{372E09BB-6CE3-46A4-A924-2498A87F7FA1}" destId="{BEF50627-979B-4355-98B8-75DE904C6C2A}" srcOrd="0" destOrd="0" presId="urn:microsoft.com/office/officeart/2005/8/layout/hProcess4"/>
    <dgm:cxn modelId="{07C70513-50F0-4D2D-BFEF-8CA90080C85A}" type="presParOf" srcId="{372E09BB-6CE3-46A4-A924-2498A87F7FA1}" destId="{ED1AF95C-2B92-4C33-A1BD-027EB98CE2FA}" srcOrd="1" destOrd="0" presId="urn:microsoft.com/office/officeart/2005/8/layout/hProcess4"/>
    <dgm:cxn modelId="{01FB0FDE-419D-496A-AC71-186C5864EE88}" type="presParOf" srcId="{372E09BB-6CE3-46A4-A924-2498A87F7FA1}" destId="{0ED8D91A-25CC-43C4-9A45-751FA1F8CC6A}" srcOrd="2" destOrd="0" presId="urn:microsoft.com/office/officeart/2005/8/layout/hProcess4"/>
    <dgm:cxn modelId="{0B38463D-54E8-40CC-AC04-366044747EE4}" type="presParOf" srcId="{0ED8D91A-25CC-43C4-9A45-751FA1F8CC6A}" destId="{F25677D6-A611-45DE-99E6-C30E074B17E9}" srcOrd="0" destOrd="0" presId="urn:microsoft.com/office/officeart/2005/8/layout/hProcess4"/>
    <dgm:cxn modelId="{44C93A63-D7A6-44E1-9AFE-83310D56B7B4}" type="presParOf" srcId="{F25677D6-A611-45DE-99E6-C30E074B17E9}" destId="{00B77B8D-C838-495D-ADED-84CE167F9C1A}" srcOrd="0" destOrd="0" presId="urn:microsoft.com/office/officeart/2005/8/layout/hProcess4"/>
    <dgm:cxn modelId="{23B11C98-973C-45AE-A5F7-C6EF31FAD8F1}" type="presParOf" srcId="{F25677D6-A611-45DE-99E6-C30E074B17E9}" destId="{7BFEB657-BFD0-4D37-9B76-8B8F6C96A575}" srcOrd="1" destOrd="0" presId="urn:microsoft.com/office/officeart/2005/8/layout/hProcess4"/>
    <dgm:cxn modelId="{C64AABD4-CC1A-4AC2-9B73-F18E54003B08}" type="presParOf" srcId="{F25677D6-A611-45DE-99E6-C30E074B17E9}" destId="{381731DE-023B-449C-9781-483DC6D6C453}" srcOrd="2" destOrd="0" presId="urn:microsoft.com/office/officeart/2005/8/layout/hProcess4"/>
    <dgm:cxn modelId="{ED6BDEBF-1E00-448E-B8EF-7F69D015D03D}" type="presParOf" srcId="{F25677D6-A611-45DE-99E6-C30E074B17E9}" destId="{15A9AF17-461F-4D23-8CDD-FAAD76814C5C}" srcOrd="3" destOrd="0" presId="urn:microsoft.com/office/officeart/2005/8/layout/hProcess4"/>
    <dgm:cxn modelId="{B13DF28B-5CEB-492C-87BE-76EFB6D394E6}" type="presParOf" srcId="{F25677D6-A611-45DE-99E6-C30E074B17E9}" destId="{50FA68ED-CC74-4DA9-980D-D4914D4647CA}" srcOrd="4" destOrd="0" presId="urn:microsoft.com/office/officeart/2005/8/layout/hProcess4"/>
    <dgm:cxn modelId="{AE56FA5D-52E2-43FD-8952-04B79E47A466}" type="presParOf" srcId="{0ED8D91A-25CC-43C4-9A45-751FA1F8CC6A}" destId="{914C88C3-B101-46B2-B72F-0A2A2856B7A9}" srcOrd="1" destOrd="0" presId="urn:microsoft.com/office/officeart/2005/8/layout/hProcess4"/>
    <dgm:cxn modelId="{D7CCAEF0-A5A9-4B29-B7A5-FDE638D89FE5}" type="presParOf" srcId="{0ED8D91A-25CC-43C4-9A45-751FA1F8CC6A}" destId="{B65CC91C-2D22-44B6-A03E-1A0AC2EA85A1}" srcOrd="2" destOrd="0" presId="urn:microsoft.com/office/officeart/2005/8/layout/hProcess4"/>
    <dgm:cxn modelId="{3707DAA3-5720-453B-9D78-96F824BD68C4}" type="presParOf" srcId="{B65CC91C-2D22-44B6-A03E-1A0AC2EA85A1}" destId="{6153EF9B-6FB8-485C-92F1-BF5B587CE5B6}" srcOrd="0" destOrd="0" presId="urn:microsoft.com/office/officeart/2005/8/layout/hProcess4"/>
    <dgm:cxn modelId="{9E633794-4F67-4B88-B7E5-C9A3C837AB4B}" type="presParOf" srcId="{B65CC91C-2D22-44B6-A03E-1A0AC2EA85A1}" destId="{964675BF-59F4-4AE9-B424-0F4C83D615E0}" srcOrd="1" destOrd="0" presId="urn:microsoft.com/office/officeart/2005/8/layout/hProcess4"/>
    <dgm:cxn modelId="{56E86C4C-7FD5-4F3E-82BD-7DA8B65428E2}" type="presParOf" srcId="{B65CC91C-2D22-44B6-A03E-1A0AC2EA85A1}" destId="{4FC7C0D9-F032-4B2E-BCA4-B6D5BA29A762}" srcOrd="2" destOrd="0" presId="urn:microsoft.com/office/officeart/2005/8/layout/hProcess4"/>
    <dgm:cxn modelId="{0C64487D-1596-4D4E-AEC7-D2FF99C96DCD}" type="presParOf" srcId="{B65CC91C-2D22-44B6-A03E-1A0AC2EA85A1}" destId="{671D4C59-AB7D-4192-9C6C-A479FD8DCC13}" srcOrd="3" destOrd="0" presId="urn:microsoft.com/office/officeart/2005/8/layout/hProcess4"/>
    <dgm:cxn modelId="{6731C116-FE6E-4F5D-AD20-5DE1716C20AC}" type="presParOf" srcId="{B65CC91C-2D22-44B6-A03E-1A0AC2EA85A1}" destId="{B265548C-878C-47A8-8CD1-82E04A7D8295}" srcOrd="4" destOrd="0" presId="urn:microsoft.com/office/officeart/2005/8/layout/hProcess4"/>
    <dgm:cxn modelId="{D5889AF2-7F61-4CCB-AE19-76A7E6D6EB23}" type="presParOf" srcId="{0ED8D91A-25CC-43C4-9A45-751FA1F8CC6A}" destId="{EA4C429A-BA24-42E2-B14E-4B56D1F2EE43}" srcOrd="3" destOrd="0" presId="urn:microsoft.com/office/officeart/2005/8/layout/hProcess4"/>
    <dgm:cxn modelId="{D0C3C96B-B9FF-46E5-ADA7-B5B3C4C850DD}" type="presParOf" srcId="{0ED8D91A-25CC-43C4-9A45-751FA1F8CC6A}" destId="{0D0CD770-39C6-485C-AB3A-F9FA2ABA894E}" srcOrd="4" destOrd="0" presId="urn:microsoft.com/office/officeart/2005/8/layout/hProcess4"/>
    <dgm:cxn modelId="{35BE2EEE-AED5-4D2B-B0C7-ACB466E71C70}" type="presParOf" srcId="{0D0CD770-39C6-485C-AB3A-F9FA2ABA894E}" destId="{E9EE77AE-5A5D-4C24-8F49-9BBEEABE1CB8}" srcOrd="0" destOrd="0" presId="urn:microsoft.com/office/officeart/2005/8/layout/hProcess4"/>
    <dgm:cxn modelId="{1237B664-8BE7-4C1D-9EC9-67BDE822C0BA}" type="presParOf" srcId="{0D0CD770-39C6-485C-AB3A-F9FA2ABA894E}" destId="{15F290E6-EE0A-4F4C-B5B3-0B612457C799}" srcOrd="1" destOrd="0" presId="urn:microsoft.com/office/officeart/2005/8/layout/hProcess4"/>
    <dgm:cxn modelId="{CE510579-E5A2-4183-8FCC-81FD16950097}" type="presParOf" srcId="{0D0CD770-39C6-485C-AB3A-F9FA2ABA894E}" destId="{F3825B17-1F4A-4C24-BBC3-40ABCBA833EA}" srcOrd="2" destOrd="0" presId="urn:microsoft.com/office/officeart/2005/8/layout/hProcess4"/>
    <dgm:cxn modelId="{BD7AF7C2-0A27-4202-AC28-9DC714E39963}" type="presParOf" srcId="{0D0CD770-39C6-485C-AB3A-F9FA2ABA894E}" destId="{C31F49F3-D812-4266-9CF6-1D74806F8C8A}" srcOrd="3" destOrd="0" presId="urn:microsoft.com/office/officeart/2005/8/layout/hProcess4"/>
    <dgm:cxn modelId="{A712C741-15CE-4E7A-BFC5-765E492D65E4}" type="presParOf" srcId="{0D0CD770-39C6-485C-AB3A-F9FA2ABA894E}" destId="{0485903E-79B4-4765-8E7F-9A074D00A8FA}"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FEB657-BFD0-4D37-9B76-8B8F6C96A575}">
      <dsp:nvSpPr>
        <dsp:cNvPr id="0" name=""/>
        <dsp:cNvSpPr/>
      </dsp:nvSpPr>
      <dsp:spPr>
        <a:xfrm>
          <a:off x="824728" y="749868"/>
          <a:ext cx="1751796" cy="144486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2385" tIns="32385" rIns="32385" bIns="32385" numCol="1" spcCol="1270" anchor="t" anchorCtr="0">
          <a:noAutofit/>
        </a:bodyPr>
        <a:lstStyle/>
        <a:p>
          <a:pPr marL="171450" lvl="1" indent="-171450" algn="l" defTabSz="755650">
            <a:lnSpc>
              <a:spcPct val="90000"/>
            </a:lnSpc>
            <a:spcBef>
              <a:spcPct val="0"/>
            </a:spcBef>
            <a:spcAft>
              <a:spcPct val="15000"/>
            </a:spcAft>
            <a:buChar char="•"/>
          </a:pPr>
          <a:r>
            <a:rPr lang="en-US" sz="1700" kern="1200" dirty="0"/>
            <a:t>SpaceX REST API</a:t>
          </a:r>
        </a:p>
      </dsp:txBody>
      <dsp:txXfrm>
        <a:off x="857978" y="783118"/>
        <a:ext cx="1685296" cy="1068751"/>
      </dsp:txXfrm>
    </dsp:sp>
    <dsp:sp modelId="{914C88C3-B101-46B2-B72F-0A2A2856B7A9}">
      <dsp:nvSpPr>
        <dsp:cNvPr id="0" name=""/>
        <dsp:cNvSpPr/>
      </dsp:nvSpPr>
      <dsp:spPr>
        <a:xfrm flipV="1">
          <a:off x="2726240" y="978800"/>
          <a:ext cx="971708" cy="781479"/>
        </a:xfrm>
        <a:prstGeom prst="actionButtonForwardNex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5A9AF17-461F-4D23-8CDD-FAAD76814C5C}">
      <dsp:nvSpPr>
        <dsp:cNvPr id="0" name=""/>
        <dsp:cNvSpPr/>
      </dsp:nvSpPr>
      <dsp:spPr>
        <a:xfrm>
          <a:off x="926984" y="1505448"/>
          <a:ext cx="1557152" cy="6192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Get request</a:t>
          </a:r>
        </a:p>
      </dsp:txBody>
      <dsp:txXfrm>
        <a:off x="945121" y="1523585"/>
        <a:ext cx="1520878" cy="582954"/>
      </dsp:txXfrm>
    </dsp:sp>
    <dsp:sp modelId="{964675BF-59F4-4AE9-B424-0F4C83D615E0}">
      <dsp:nvSpPr>
        <dsp:cNvPr id="0" name=""/>
        <dsp:cNvSpPr/>
      </dsp:nvSpPr>
      <dsp:spPr>
        <a:xfrm>
          <a:off x="3757205" y="749868"/>
          <a:ext cx="1996032" cy="144486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2385" tIns="32385" rIns="32385" bIns="32385" numCol="1" spcCol="1270" anchor="t" anchorCtr="0">
          <a:noAutofit/>
        </a:bodyPr>
        <a:lstStyle/>
        <a:p>
          <a:pPr marL="171450" lvl="1" indent="-171450" algn="l" defTabSz="755650">
            <a:lnSpc>
              <a:spcPct val="90000"/>
            </a:lnSpc>
            <a:spcBef>
              <a:spcPct val="0"/>
            </a:spcBef>
            <a:spcAft>
              <a:spcPct val="15000"/>
            </a:spcAft>
            <a:buChar char="•"/>
          </a:pPr>
          <a:r>
            <a:rPr lang="en-US" sz="1700" kern="1200" dirty="0"/>
            <a:t>Assemble data into tables.</a:t>
          </a:r>
        </a:p>
        <a:p>
          <a:pPr marL="171450" lvl="1" indent="-171450" algn="l" defTabSz="755650">
            <a:lnSpc>
              <a:spcPct val="90000"/>
            </a:lnSpc>
            <a:spcBef>
              <a:spcPct val="0"/>
            </a:spcBef>
            <a:spcAft>
              <a:spcPct val="15000"/>
            </a:spcAft>
            <a:buChar char="•"/>
          </a:pPr>
          <a:r>
            <a:rPr lang="en-US" sz="1700" kern="1200" dirty="0"/>
            <a:t>Save data in files such as .csv</a:t>
          </a:r>
        </a:p>
      </dsp:txBody>
      <dsp:txXfrm>
        <a:off x="3790455" y="1092732"/>
        <a:ext cx="1929532" cy="1068751"/>
      </dsp:txXfrm>
    </dsp:sp>
    <dsp:sp modelId="{EA4C429A-BA24-42E2-B14E-4B56D1F2EE43}">
      <dsp:nvSpPr>
        <dsp:cNvPr id="0" name=""/>
        <dsp:cNvSpPr/>
      </dsp:nvSpPr>
      <dsp:spPr>
        <a:xfrm>
          <a:off x="5878111" y="1089253"/>
          <a:ext cx="994858" cy="737856"/>
        </a:xfrm>
        <a:prstGeom prst="actionButtonBackPrevious">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71D4C59-AB7D-4192-9C6C-A479FD8DCC13}">
      <dsp:nvSpPr>
        <dsp:cNvPr id="0" name=""/>
        <dsp:cNvSpPr/>
      </dsp:nvSpPr>
      <dsp:spPr>
        <a:xfrm>
          <a:off x="3894311" y="440250"/>
          <a:ext cx="1742375" cy="6192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Normalize</a:t>
          </a:r>
        </a:p>
        <a:p>
          <a:pPr marL="0" lvl="0" indent="0" algn="ctr" defTabSz="711200">
            <a:lnSpc>
              <a:spcPct val="90000"/>
            </a:lnSpc>
            <a:spcBef>
              <a:spcPct val="0"/>
            </a:spcBef>
            <a:spcAft>
              <a:spcPct val="35000"/>
            </a:spcAft>
            <a:buNone/>
          </a:pPr>
          <a:r>
            <a:rPr lang="en-US" sz="1600" kern="1200" dirty="0"/>
            <a:t>data</a:t>
          </a:r>
        </a:p>
      </dsp:txBody>
      <dsp:txXfrm>
        <a:off x="3912448" y="458387"/>
        <a:ext cx="1706101" cy="582954"/>
      </dsp:txXfrm>
    </dsp:sp>
    <dsp:sp modelId="{15F290E6-EE0A-4F4C-B5B3-0B612457C799}">
      <dsp:nvSpPr>
        <dsp:cNvPr id="0" name=""/>
        <dsp:cNvSpPr/>
      </dsp:nvSpPr>
      <dsp:spPr>
        <a:xfrm>
          <a:off x="6933615" y="749868"/>
          <a:ext cx="1751796" cy="144486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2385" tIns="32385" rIns="32385" bIns="32385" numCol="1" spcCol="1270" anchor="t" anchorCtr="0">
          <a:noAutofit/>
        </a:bodyPr>
        <a:lstStyle/>
        <a:p>
          <a:pPr marL="171450" lvl="1" indent="-171450" algn="l" defTabSz="755650">
            <a:lnSpc>
              <a:spcPct val="90000"/>
            </a:lnSpc>
            <a:spcBef>
              <a:spcPct val="0"/>
            </a:spcBef>
            <a:spcAft>
              <a:spcPct val="15000"/>
            </a:spcAft>
            <a:buChar char="•"/>
          </a:pPr>
          <a:r>
            <a:rPr lang="en-US" sz="1700" kern="1200" dirty="0"/>
            <a:t>Web Scrape using </a:t>
          </a:r>
          <a:r>
            <a:rPr lang="en-US" sz="1700" kern="1200" dirty="0" err="1"/>
            <a:t>Beautifulsoup</a:t>
          </a:r>
          <a:endParaRPr lang="en-US" sz="1700" kern="1200" dirty="0"/>
        </a:p>
      </dsp:txBody>
      <dsp:txXfrm>
        <a:off x="6966865" y="783118"/>
        <a:ext cx="1685296" cy="1068751"/>
      </dsp:txXfrm>
    </dsp:sp>
    <dsp:sp modelId="{C31F49F3-D812-4266-9CF6-1D74806F8C8A}">
      <dsp:nvSpPr>
        <dsp:cNvPr id="0" name=""/>
        <dsp:cNvSpPr/>
      </dsp:nvSpPr>
      <dsp:spPr>
        <a:xfrm>
          <a:off x="7053481" y="1505448"/>
          <a:ext cx="1557152" cy="6192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20320" rIns="30480" bIns="20320" numCol="1" spcCol="1270" anchor="ctr" anchorCtr="0">
          <a:noAutofit/>
        </a:bodyPr>
        <a:lstStyle/>
        <a:p>
          <a:pPr marL="0" lvl="0" indent="0" algn="ctr" defTabSz="711200">
            <a:lnSpc>
              <a:spcPct val="90000"/>
            </a:lnSpc>
            <a:spcBef>
              <a:spcPct val="0"/>
            </a:spcBef>
            <a:spcAft>
              <a:spcPct val="35000"/>
            </a:spcAft>
            <a:buNone/>
          </a:pPr>
          <a:r>
            <a:rPr lang="en-US" sz="1600" kern="1200" dirty="0"/>
            <a:t>Parse data</a:t>
          </a:r>
        </a:p>
      </dsp:txBody>
      <dsp:txXfrm>
        <a:off x="7071618" y="1523585"/>
        <a:ext cx="1520878" cy="58295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2/24/2022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38305225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49</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2/24/2022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jagomlv/DataScienceCapstone.git" TargetMode="External"/><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jagomlv/DataScienceCapstone/blob/2a5c9245d181b1439639e241d8851b2febd1b406/02%20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ndex.php?title=List_of_Falcon_9_and_Falcon_Heavy_launches&amp;oldid=1027686922"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jagomlv/DataScienceCapstone/blob/2a5c9245d181b1439639e241d8851b2febd1b406/03%20Data%20Wrangling%20-%20EDA%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agomlv/DataScienceCapstone/blob/3bafe8654852b66f4001218771904dff8192e805/05%20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jagomlv/DataScienceCapstone/blob/2a5c9245d181b1439639e241d8851b2febd1b406/04%20EDA%20with%20SQL%20.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jagomlv/DataScienceCapstone/blob/a20ad2e0c1e1bc4f48385e759e89b3209ad25a8f/06%20Interactive%20Visual%20Analytics%20with%20Folium%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jagomlv/DataScienceCapstone/blob/b709d9dd647f3fc9c0f327e8b4357b2616d3e087/07%20Interactive%20Dashboard%20with%20Ploty%20Dash.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jagomlv/DataScienceCapstone/blob/b709d9dd647f3fc9c0f327e8b4357b2616d3e087/08%20Machine%20Learning%20Prediction%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jagomlv/DataScienceCapstone/blob/2a5c9245d181b1439639e241d8851b2febd1b406/05%20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jagomlv/DataScienceCapstone/blob/2a5c9245d181b1439639e241d8851b2febd1b406/05%20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jagomlv/DataScienceCapstone/blob/2a5c9245d181b1439639e241d8851b2febd1b406/05%20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JPG"/></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jagomlv/DataScienceCapstone/blob/2a5c9245d181b1439639e241d8851b2febd1b406/05%20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jagomlv/DataScienceCapstone/blob/2a5c9245d181b1439639e241d8851b2febd1b406/05%20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1.JPG"/></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jagomlv/DataScienceCapstone/blob/2a5c9245d181b1439639e241d8851b2febd1b406/05%20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2.JPG"/></Relationships>
</file>

<file path=ppt/slides/_rels/slide2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JPG"/></Relationships>
</file>

<file path=ppt/slides/_rels/slide39.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0.JPG"/><Relationship Id="rId4" Type="http://schemas.openxmlformats.org/officeDocument/2006/relationships/image" Target="../media/image29.JPG"/></Relationships>
</file>

<file path=ppt/slides/_rels/slide41.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jagomlv/DataScienceCapstone/blob/b4af8a4952af4d0bb0127b4a8faf43197d82e921/01%20Data%20Collection%20API%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931100" cy="1477328"/>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JULIAN A. GRAJALES</a:t>
            </a:r>
          </a:p>
          <a:p>
            <a:r>
              <a:rPr lang="en-US" dirty="0">
                <a:solidFill>
                  <a:schemeClr val="bg2"/>
                </a:solidFill>
                <a:latin typeface="Abadi" panose="020B0604020104020204" pitchFamily="34" charset="0"/>
                <a:ea typeface="SF Pro" pitchFamily="2" charset="0"/>
                <a:cs typeface="SF Pro" pitchFamily="2" charset="0"/>
              </a:rPr>
              <a:t>10 FEBRUARY 2022</a:t>
            </a:r>
          </a:p>
          <a:p>
            <a:endParaRPr lang="en-US" dirty="0">
              <a:solidFill>
                <a:schemeClr val="bg2"/>
              </a:solidFill>
              <a:latin typeface="Abadi" panose="020B0604020104020204" pitchFamily="34" charset="0"/>
              <a:ea typeface="SF Pro" pitchFamily="2" charset="0"/>
              <a:cs typeface="SF Pro" pitchFamily="2" charset="0"/>
            </a:endParaRPr>
          </a:p>
          <a:p>
            <a:endParaRPr lang="en-US" dirty="0">
              <a:solidFill>
                <a:schemeClr val="bg2"/>
              </a:solidFill>
              <a:latin typeface="Abadi" panose="020B0604020104020204" pitchFamily="34" charset="0"/>
              <a:ea typeface="SF Pro" pitchFamily="2" charset="0"/>
              <a:cs typeface="SF Pro" pitchFamily="2" charset="0"/>
            </a:endParaRPr>
          </a:p>
          <a:p>
            <a:r>
              <a:rPr lang="en-US" dirty="0">
                <a:solidFill>
                  <a:srgbClr val="FFC000"/>
                </a:solidFill>
                <a:latin typeface="Abadi" panose="020B0604020104020204" pitchFamily="34" charset="0"/>
                <a:ea typeface="SF Pro" pitchFamily="2" charset="0"/>
                <a:cs typeface="SF Pro" pitchFamily="2" charset="0"/>
                <a:hlinkClick r:id="rId3">
                  <a:extLst>
                    <a:ext uri="{A12FA001-AC4F-418D-AE19-62706E023703}">
                      <ahyp:hlinkClr xmlns:ahyp="http://schemas.microsoft.com/office/drawing/2018/hyperlinkcolor" val="tx"/>
                    </a:ext>
                  </a:extLst>
                </a:hlinkClick>
              </a:rPr>
              <a:t>GitHub Project Material URL</a:t>
            </a:r>
            <a:endParaRPr lang="en-US" dirty="0">
              <a:solidFill>
                <a:srgbClr val="FFC000"/>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Text Placeholder 2">
            <a:extLst>
              <a:ext uri="{FF2B5EF4-FFF2-40B4-BE49-F238E27FC236}">
                <a16:creationId xmlns:a16="http://schemas.microsoft.com/office/drawing/2014/main" id="{B848F322-B7B5-413F-9532-7CA471EEC1B9}"/>
              </a:ext>
            </a:extLst>
          </p:cNvPr>
          <p:cNvSpPr txBox="1">
            <a:spLocks/>
          </p:cNvSpPr>
          <p:nvPr/>
        </p:nvSpPr>
        <p:spPr>
          <a:xfrm>
            <a:off x="820737" y="1449732"/>
            <a:ext cx="10464873" cy="4225925"/>
          </a:xfrm>
          <a:prstGeom prst="rect">
            <a:avLst/>
          </a:prstGeom>
        </p:spPr>
        <p:txBody>
          <a:bodyPr vert="horz" lIns="91440" tIns="45720" rIns="91440" bIns="45720" numCol="1"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dirty="0">
                <a:hlinkClick r:id="rId3"/>
              </a:rPr>
              <a:t>Data Collection with Web Scraping</a:t>
            </a:r>
            <a:endParaRPr lang="en-US" dirty="0"/>
          </a:p>
          <a:p>
            <a:endParaRPr lang="en-US" dirty="0"/>
          </a:p>
        </p:txBody>
      </p:sp>
      <p:sp>
        <p:nvSpPr>
          <p:cNvPr id="8" name="Rectangle: Rounded Corners 7">
            <a:extLst>
              <a:ext uri="{FF2B5EF4-FFF2-40B4-BE49-F238E27FC236}">
                <a16:creationId xmlns:a16="http://schemas.microsoft.com/office/drawing/2014/main" id="{C2220190-EA64-4CA6-8E5B-D9D649F247B3}"/>
              </a:ext>
            </a:extLst>
          </p:cNvPr>
          <p:cNvSpPr/>
          <p:nvPr/>
        </p:nvSpPr>
        <p:spPr>
          <a:xfrm>
            <a:off x="795375" y="1911762"/>
            <a:ext cx="10209509" cy="1127139"/>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519113" lvl="1" indent="-342900">
              <a:lnSpc>
                <a:spcPct val="100000"/>
              </a:lnSpc>
              <a:spcBef>
                <a:spcPts val="0"/>
              </a:spcBef>
              <a:buAutoNum type="arabicPeriod"/>
              <a:tabLst>
                <a:tab pos="2519363" algn="l"/>
                <a:tab pos="4973638" algn="l"/>
              </a:tabLst>
            </a:pPr>
            <a:r>
              <a:rPr lang="en-US" dirty="0"/>
              <a:t>Request Falcon9 launch from Wiki pages: 	</a:t>
            </a:r>
          </a:p>
          <a:p>
            <a:pPr marL="176213" lvl="1">
              <a:lnSpc>
                <a:spcPct val="100000"/>
              </a:lnSpc>
              <a:spcBef>
                <a:spcPts val="0"/>
              </a:spcBef>
              <a:tabLst>
                <a:tab pos="1379538" algn="l"/>
                <a:tab pos="4973638" algn="l"/>
              </a:tabLst>
            </a:pPr>
            <a:r>
              <a:rPr lang="en-US" dirty="0"/>
              <a:t>	</a:t>
            </a:r>
            <a:r>
              <a:rPr lang="en-US" dirty="0" err="1"/>
              <a:t>static_url</a:t>
            </a:r>
            <a:r>
              <a:rPr lang="en-US" dirty="0"/>
              <a:t> = </a:t>
            </a:r>
            <a:r>
              <a:rPr lang="en-US" sz="1000" dirty="0">
                <a:hlinkClick r:id="rId4"/>
              </a:rPr>
              <a:t>https://en.wikipedia.org/w/index.php?title=List_of_Falcon_9_and_Falcon_Heavy_launches&amp;oldid=1027686922</a:t>
            </a:r>
            <a:endParaRPr lang="en-US" sz="1000" dirty="0"/>
          </a:p>
          <a:p>
            <a:pPr marL="176213" lvl="1">
              <a:lnSpc>
                <a:spcPct val="100000"/>
              </a:lnSpc>
              <a:spcBef>
                <a:spcPts val="0"/>
              </a:spcBef>
              <a:tabLst>
                <a:tab pos="1379538" algn="l"/>
                <a:tab pos="4973638" algn="l"/>
              </a:tabLst>
            </a:pPr>
            <a:r>
              <a:rPr lang="en-US" dirty="0"/>
              <a:t>	data  = </a:t>
            </a:r>
            <a:r>
              <a:rPr lang="en-US" dirty="0" err="1"/>
              <a:t>requests.get</a:t>
            </a:r>
            <a:r>
              <a:rPr lang="en-US" dirty="0"/>
              <a:t>(</a:t>
            </a:r>
            <a:r>
              <a:rPr lang="en-US" dirty="0" err="1"/>
              <a:t>static_url</a:t>
            </a:r>
            <a:r>
              <a:rPr lang="en-US" dirty="0"/>
              <a:t>)</a:t>
            </a:r>
          </a:p>
          <a:p>
            <a:pPr marL="176213" lvl="1">
              <a:lnSpc>
                <a:spcPct val="100000"/>
              </a:lnSpc>
              <a:spcBef>
                <a:spcPts val="0"/>
              </a:spcBef>
              <a:tabLst>
                <a:tab pos="1379538" algn="l"/>
                <a:tab pos="4973638" algn="l"/>
              </a:tabLst>
            </a:pPr>
            <a:r>
              <a:rPr lang="en-US" dirty="0"/>
              <a:t>	</a:t>
            </a:r>
            <a:r>
              <a:rPr lang="en-US" dirty="0" err="1"/>
              <a:t>data.status_code</a:t>
            </a:r>
            <a:endParaRPr lang="en-US" dirty="0"/>
          </a:p>
        </p:txBody>
      </p:sp>
      <p:sp>
        <p:nvSpPr>
          <p:cNvPr id="9" name="Rectangle: Rounded Corners 8">
            <a:extLst>
              <a:ext uri="{FF2B5EF4-FFF2-40B4-BE49-F238E27FC236}">
                <a16:creationId xmlns:a16="http://schemas.microsoft.com/office/drawing/2014/main" id="{DE790286-1EF6-4FDA-9B7A-CC99DB533A82}"/>
              </a:ext>
            </a:extLst>
          </p:cNvPr>
          <p:cNvSpPr/>
          <p:nvPr/>
        </p:nvSpPr>
        <p:spPr>
          <a:xfrm>
            <a:off x="770011" y="3148640"/>
            <a:ext cx="10234873" cy="941728"/>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176213" lvl="1">
              <a:lnSpc>
                <a:spcPct val="100000"/>
              </a:lnSpc>
              <a:spcBef>
                <a:spcPts val="0"/>
              </a:spcBef>
              <a:buNone/>
              <a:tabLst>
                <a:tab pos="2519363" algn="l"/>
                <a:tab pos="4973638" algn="l"/>
              </a:tabLst>
            </a:pPr>
            <a:r>
              <a:rPr lang="en-US" dirty="0"/>
              <a:t>2. Create </a:t>
            </a:r>
            <a:r>
              <a:rPr lang="en-US" dirty="0" err="1"/>
              <a:t>BeautifulSoup</a:t>
            </a:r>
            <a:r>
              <a:rPr lang="en-US" dirty="0"/>
              <a:t> object and find all tables:  	</a:t>
            </a:r>
          </a:p>
          <a:p>
            <a:pPr marL="176213" lvl="1">
              <a:lnSpc>
                <a:spcPct val="100000"/>
              </a:lnSpc>
              <a:spcBef>
                <a:spcPts val="0"/>
              </a:spcBef>
              <a:buNone/>
              <a:tabLst>
                <a:tab pos="2519363" algn="l"/>
                <a:tab pos="4973638" algn="l"/>
              </a:tabLst>
            </a:pPr>
            <a:r>
              <a:rPr lang="en-US" dirty="0"/>
              <a:t>	soup = </a:t>
            </a:r>
            <a:r>
              <a:rPr lang="en-US" dirty="0" err="1"/>
              <a:t>BeautifulSoup</a:t>
            </a:r>
            <a:r>
              <a:rPr lang="en-US" dirty="0"/>
              <a:t>(</a:t>
            </a:r>
            <a:r>
              <a:rPr lang="en-US" dirty="0" err="1"/>
              <a:t>data.text</a:t>
            </a:r>
            <a:r>
              <a:rPr lang="en-US" dirty="0"/>
              <a:t>, '</a:t>
            </a:r>
            <a:r>
              <a:rPr lang="en-US" dirty="0" err="1"/>
              <a:t>html.parser</a:t>
            </a:r>
            <a:r>
              <a:rPr lang="en-US" dirty="0"/>
              <a:t>’)</a:t>
            </a:r>
          </a:p>
          <a:p>
            <a:pPr marL="176213" lvl="1">
              <a:lnSpc>
                <a:spcPct val="100000"/>
              </a:lnSpc>
              <a:spcBef>
                <a:spcPts val="0"/>
              </a:spcBef>
              <a:buNone/>
              <a:tabLst>
                <a:tab pos="2519363" algn="l"/>
                <a:tab pos="4973638" algn="l"/>
              </a:tabLst>
            </a:pPr>
            <a:r>
              <a:rPr lang="en-US" dirty="0"/>
              <a:t>	</a:t>
            </a:r>
            <a:r>
              <a:rPr lang="en-US" dirty="0" err="1"/>
              <a:t>html_tables</a:t>
            </a:r>
            <a:r>
              <a:rPr lang="en-US" dirty="0"/>
              <a:t> = </a:t>
            </a:r>
            <a:r>
              <a:rPr lang="en-US" dirty="0" err="1"/>
              <a:t>soup.find_all</a:t>
            </a:r>
            <a:r>
              <a:rPr lang="en-US" dirty="0"/>
              <a:t>('table')</a:t>
            </a:r>
          </a:p>
        </p:txBody>
      </p:sp>
      <p:sp>
        <p:nvSpPr>
          <p:cNvPr id="10" name="Rectangle: Rounded Corners 9">
            <a:extLst>
              <a:ext uri="{FF2B5EF4-FFF2-40B4-BE49-F238E27FC236}">
                <a16:creationId xmlns:a16="http://schemas.microsoft.com/office/drawing/2014/main" id="{A41F3E55-81A9-40A6-824A-CE07C50C9F6B}"/>
              </a:ext>
            </a:extLst>
          </p:cNvPr>
          <p:cNvSpPr/>
          <p:nvPr/>
        </p:nvSpPr>
        <p:spPr>
          <a:xfrm>
            <a:off x="820737" y="4200106"/>
            <a:ext cx="10209509" cy="560495"/>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176213" lvl="1">
              <a:lnSpc>
                <a:spcPct val="100000"/>
              </a:lnSpc>
              <a:spcBef>
                <a:spcPts val="0"/>
              </a:spcBef>
              <a:buNone/>
              <a:tabLst>
                <a:tab pos="2519363" algn="l"/>
                <a:tab pos="4973638" algn="l"/>
              </a:tabLst>
            </a:pPr>
            <a:r>
              <a:rPr lang="en-US" dirty="0"/>
              <a:t>3. Apply </a:t>
            </a:r>
            <a:r>
              <a:rPr lang="en-US" dirty="0" err="1"/>
              <a:t>find_all</a:t>
            </a:r>
            <a:r>
              <a:rPr lang="en-US" dirty="0"/>
              <a:t> function using iterate ‘</a:t>
            </a:r>
            <a:r>
              <a:rPr lang="en-US" dirty="0" err="1"/>
              <a:t>th</a:t>
            </a:r>
            <a:r>
              <a:rPr lang="en-US" dirty="0"/>
              <a:t>’ to extract all column names.</a:t>
            </a:r>
          </a:p>
        </p:txBody>
      </p:sp>
      <p:sp>
        <p:nvSpPr>
          <p:cNvPr id="12" name="Rectangle: Rounded Corners 11">
            <a:extLst>
              <a:ext uri="{FF2B5EF4-FFF2-40B4-BE49-F238E27FC236}">
                <a16:creationId xmlns:a16="http://schemas.microsoft.com/office/drawing/2014/main" id="{DF324488-35E5-4EED-BB8E-EB8DE97F32E1}"/>
              </a:ext>
            </a:extLst>
          </p:cNvPr>
          <p:cNvSpPr/>
          <p:nvPr/>
        </p:nvSpPr>
        <p:spPr>
          <a:xfrm>
            <a:off x="770011" y="4842555"/>
            <a:ext cx="10260235" cy="1694394"/>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176213" lvl="1">
              <a:lnSpc>
                <a:spcPct val="100000"/>
              </a:lnSpc>
              <a:spcBef>
                <a:spcPts val="0"/>
              </a:spcBef>
              <a:buNone/>
              <a:tabLst>
                <a:tab pos="2519363" algn="l"/>
                <a:tab pos="4973638" algn="l"/>
              </a:tabLst>
            </a:pPr>
            <a:r>
              <a:rPr lang="en-US" dirty="0"/>
              <a:t>4. Create an empty directory to with keys from extracted columns and then fill up the directory with data extracted from table rows.</a:t>
            </a:r>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908C7691-2DFE-43BC-99F3-AA5AAC718F61}"/>
              </a:ext>
            </a:extLst>
          </p:cNvPr>
          <p:cNvSpPr/>
          <p:nvPr/>
        </p:nvSpPr>
        <p:spPr>
          <a:xfrm>
            <a:off x="863563" y="3806100"/>
            <a:ext cx="10260235" cy="1087354"/>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176213" lvl="1">
              <a:lnSpc>
                <a:spcPct val="100000"/>
              </a:lnSpc>
              <a:spcBef>
                <a:spcPts val="0"/>
              </a:spcBef>
              <a:buNone/>
              <a:tabLst>
                <a:tab pos="2519363" algn="l"/>
                <a:tab pos="4973638" algn="l"/>
              </a:tabLst>
            </a:pPr>
            <a:r>
              <a:rPr lang="en-US" dirty="0"/>
              <a:t>4. Calculate the number and </a:t>
            </a:r>
            <a:r>
              <a:rPr lang="en-US" dirty="0" err="1"/>
              <a:t>occurence</a:t>
            </a:r>
            <a:r>
              <a:rPr lang="en-US" dirty="0"/>
              <a:t> of mission outcome per orbit type: </a:t>
            </a:r>
          </a:p>
          <a:p>
            <a:pPr marL="176213" lvl="1">
              <a:lnSpc>
                <a:spcPct val="100000"/>
              </a:lnSpc>
              <a:spcBef>
                <a:spcPts val="0"/>
              </a:spcBef>
              <a:buNone/>
              <a:tabLst>
                <a:tab pos="914400" algn="l"/>
                <a:tab pos="4973638" algn="l"/>
              </a:tabLst>
            </a:pPr>
            <a:r>
              <a:rPr lang="en-US" dirty="0"/>
              <a:t>	</a:t>
            </a:r>
            <a:r>
              <a:rPr lang="en-US" sz="1400" dirty="0" err="1"/>
              <a:t>Landing_outcomes</a:t>
            </a:r>
            <a:r>
              <a:rPr lang="en-US" sz="1400" dirty="0"/>
              <a:t> = </a:t>
            </a:r>
            <a:r>
              <a:rPr lang="en-US" sz="1400" dirty="0" err="1"/>
              <a:t>df.Outcome.value_counts</a:t>
            </a:r>
            <a:r>
              <a:rPr lang="en-US" sz="1400" dirty="0"/>
              <a:t>()</a:t>
            </a:r>
          </a:p>
          <a:p>
            <a:pPr marL="176213" lvl="1">
              <a:lnSpc>
                <a:spcPct val="100000"/>
              </a:lnSpc>
              <a:spcBef>
                <a:spcPts val="0"/>
              </a:spcBef>
              <a:buNone/>
              <a:tabLst>
                <a:tab pos="914400" algn="l"/>
                <a:tab pos="4973638" algn="l"/>
              </a:tabLst>
            </a:pPr>
            <a:r>
              <a:rPr lang="en-US" sz="1400" dirty="0"/>
              <a:t>	for </a:t>
            </a:r>
            <a:r>
              <a:rPr lang="en-US" sz="1400" dirty="0" err="1"/>
              <a:t>i,outcome</a:t>
            </a:r>
            <a:r>
              <a:rPr lang="en-US" sz="1400" dirty="0"/>
              <a:t> in enumerate(</a:t>
            </a:r>
            <a:r>
              <a:rPr lang="en-US" sz="1400" dirty="0" err="1"/>
              <a:t>Landing_outcomes.keys</a:t>
            </a:r>
            <a:r>
              <a:rPr lang="en-US" sz="1400" dirty="0"/>
              <a:t>()):</a:t>
            </a:r>
          </a:p>
          <a:p>
            <a:pPr marL="176213" lvl="1">
              <a:lnSpc>
                <a:spcPct val="100000"/>
              </a:lnSpc>
              <a:spcBef>
                <a:spcPts val="0"/>
              </a:spcBef>
              <a:buNone/>
              <a:tabLst>
                <a:tab pos="914400" algn="l"/>
                <a:tab pos="4973638" algn="l"/>
              </a:tabLst>
            </a:pPr>
            <a:r>
              <a:rPr lang="en-US" sz="1400" dirty="0"/>
              <a:t>   	 print(</a:t>
            </a:r>
            <a:r>
              <a:rPr lang="en-US" sz="1400" dirty="0" err="1"/>
              <a:t>i,outcome</a:t>
            </a:r>
            <a:r>
              <a:rPr lang="en-US" sz="1400" dirty="0"/>
              <a:t>)</a:t>
            </a:r>
          </a:p>
        </p:txBody>
      </p:sp>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6436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Text Placeholder 2">
            <a:extLst>
              <a:ext uri="{FF2B5EF4-FFF2-40B4-BE49-F238E27FC236}">
                <a16:creationId xmlns:a16="http://schemas.microsoft.com/office/drawing/2014/main" id="{84572BAB-9C08-4B7E-9B09-EBEA9BE5ACED}"/>
              </a:ext>
            </a:extLst>
          </p:cNvPr>
          <p:cNvSpPr txBox="1">
            <a:spLocks/>
          </p:cNvSpPr>
          <p:nvPr/>
        </p:nvSpPr>
        <p:spPr>
          <a:xfrm>
            <a:off x="863563" y="1198835"/>
            <a:ext cx="10464873" cy="4225925"/>
          </a:xfrm>
          <a:prstGeom prst="rect">
            <a:avLst/>
          </a:prstGeom>
        </p:spPr>
        <p:txBody>
          <a:bodyPr vert="horz" lIns="91440" tIns="45720" rIns="91440" bIns="45720" numCol="1"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dirty="0">
                <a:hlinkClick r:id="rId3"/>
              </a:rPr>
              <a:t>Data Wrangling</a:t>
            </a:r>
            <a:endParaRPr lang="en-US" dirty="0"/>
          </a:p>
          <a:p>
            <a:endParaRPr lang="en-US" dirty="0"/>
          </a:p>
        </p:txBody>
      </p:sp>
      <p:sp>
        <p:nvSpPr>
          <p:cNvPr id="7" name="Rectangle: Rounded Corners 6">
            <a:extLst>
              <a:ext uri="{FF2B5EF4-FFF2-40B4-BE49-F238E27FC236}">
                <a16:creationId xmlns:a16="http://schemas.microsoft.com/office/drawing/2014/main" id="{73C24BB3-33A4-4F3F-888F-F8EC5575D47B}"/>
              </a:ext>
            </a:extLst>
          </p:cNvPr>
          <p:cNvSpPr/>
          <p:nvPr/>
        </p:nvSpPr>
        <p:spPr>
          <a:xfrm>
            <a:off x="863561" y="1693586"/>
            <a:ext cx="10209509" cy="432537"/>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519113" lvl="1" indent="-342900">
              <a:lnSpc>
                <a:spcPct val="100000"/>
              </a:lnSpc>
              <a:spcBef>
                <a:spcPts val="0"/>
              </a:spcBef>
              <a:buAutoNum type="arabicPeriod"/>
              <a:tabLst>
                <a:tab pos="2519363" algn="l"/>
                <a:tab pos="4973638" algn="l"/>
              </a:tabLst>
            </a:pPr>
            <a:r>
              <a:rPr lang="en-US" dirty="0"/>
              <a:t>Load Space X dataset and identify missing values in each informational attribute.</a:t>
            </a:r>
          </a:p>
        </p:txBody>
      </p:sp>
      <p:sp>
        <p:nvSpPr>
          <p:cNvPr id="9" name="Rectangle: Rounded Corners 8">
            <a:extLst>
              <a:ext uri="{FF2B5EF4-FFF2-40B4-BE49-F238E27FC236}">
                <a16:creationId xmlns:a16="http://schemas.microsoft.com/office/drawing/2014/main" id="{979984A4-C707-41F0-9D22-3E67A564B96A}"/>
              </a:ext>
            </a:extLst>
          </p:cNvPr>
          <p:cNvSpPr/>
          <p:nvPr/>
        </p:nvSpPr>
        <p:spPr>
          <a:xfrm>
            <a:off x="863563" y="2192129"/>
            <a:ext cx="10234873" cy="643694"/>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176213" lvl="1">
              <a:lnSpc>
                <a:spcPct val="100000"/>
              </a:lnSpc>
              <a:spcBef>
                <a:spcPts val="0"/>
              </a:spcBef>
              <a:buNone/>
              <a:tabLst>
                <a:tab pos="2519363" algn="l"/>
                <a:tab pos="4973638" algn="l"/>
              </a:tabLst>
            </a:pPr>
            <a:r>
              <a:rPr lang="en-US" dirty="0"/>
              <a:t>2. Calculate the number of launches on each site:  </a:t>
            </a:r>
            <a:r>
              <a:rPr lang="en-US" dirty="0" err="1"/>
              <a:t>df.LaunchSite.value_counts</a:t>
            </a:r>
            <a:r>
              <a:rPr lang="en-US" dirty="0"/>
              <a:t>()</a:t>
            </a:r>
          </a:p>
          <a:p>
            <a:pPr marL="176213" lvl="1">
              <a:lnSpc>
                <a:spcPct val="100000"/>
              </a:lnSpc>
              <a:spcBef>
                <a:spcPts val="0"/>
              </a:spcBef>
              <a:buNone/>
              <a:tabLst>
                <a:tab pos="914400" algn="l"/>
              </a:tabLst>
            </a:pPr>
            <a:r>
              <a:rPr lang="en-US" dirty="0"/>
              <a:t>	</a:t>
            </a:r>
            <a:r>
              <a:rPr lang="en-US" sz="1400" dirty="0"/>
              <a:t>CCAFS SLC 40 = 55;  KSC LC 39A = 22;  VAFB SLC 4E = 13</a:t>
            </a:r>
          </a:p>
        </p:txBody>
      </p:sp>
      <p:sp>
        <p:nvSpPr>
          <p:cNvPr id="10" name="Rectangle: Rounded Corners 9">
            <a:extLst>
              <a:ext uri="{FF2B5EF4-FFF2-40B4-BE49-F238E27FC236}">
                <a16:creationId xmlns:a16="http://schemas.microsoft.com/office/drawing/2014/main" id="{EBB4A1C6-3C1B-48F7-9016-9DF33F4241EB}"/>
              </a:ext>
            </a:extLst>
          </p:cNvPr>
          <p:cNvSpPr/>
          <p:nvPr/>
        </p:nvSpPr>
        <p:spPr>
          <a:xfrm>
            <a:off x="863563" y="2904152"/>
            <a:ext cx="10209509" cy="837453"/>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176213" lvl="1">
              <a:lnSpc>
                <a:spcPct val="100000"/>
              </a:lnSpc>
              <a:spcBef>
                <a:spcPts val="0"/>
              </a:spcBef>
              <a:buNone/>
              <a:tabLst>
                <a:tab pos="2519363" algn="l"/>
                <a:tab pos="4973638" algn="l"/>
              </a:tabLst>
            </a:pPr>
            <a:r>
              <a:rPr lang="en-US" dirty="0"/>
              <a:t>3. Calculate the number and occurrence of each orbit:  </a:t>
            </a:r>
            <a:r>
              <a:rPr lang="en-US" dirty="0" err="1"/>
              <a:t>df.Orbit.value_counts</a:t>
            </a:r>
            <a:r>
              <a:rPr lang="en-US" dirty="0"/>
              <a:t>()</a:t>
            </a:r>
          </a:p>
          <a:p>
            <a:pPr marL="176213" lvl="1">
              <a:lnSpc>
                <a:spcPct val="100000"/>
              </a:lnSpc>
              <a:spcBef>
                <a:spcPts val="0"/>
              </a:spcBef>
              <a:buNone/>
              <a:tabLst>
                <a:tab pos="463550" algn="l"/>
                <a:tab pos="1377950" algn="l"/>
                <a:tab pos="2060575" algn="l"/>
                <a:tab pos="2974975" algn="l"/>
                <a:tab pos="3657600" algn="l"/>
                <a:tab pos="4340225" algn="l"/>
                <a:tab pos="5035550" algn="l"/>
                <a:tab pos="5827713" algn="l"/>
                <a:tab pos="6632575" algn="l"/>
                <a:tab pos="7546975" algn="l"/>
                <a:tab pos="8229600" algn="l"/>
              </a:tabLst>
            </a:pPr>
            <a:r>
              <a:rPr lang="en-US" dirty="0"/>
              <a:t>	- </a:t>
            </a:r>
            <a:r>
              <a:rPr lang="en-US" sz="1400" dirty="0"/>
              <a:t>GTO  27	- ISS  21	- VLEO  14	- PO  9	- LEO  7	- SSO  5	- MEO  3	- GEO  1	- ES-L1  1	- SO  1	- HEO  1</a:t>
            </a:r>
          </a:p>
          <a:p>
            <a:pPr marL="176213" lvl="1">
              <a:lnSpc>
                <a:spcPct val="100000"/>
              </a:lnSpc>
              <a:spcBef>
                <a:spcPts val="0"/>
              </a:spcBef>
              <a:buNone/>
              <a:tabLst>
                <a:tab pos="914400" algn="l"/>
                <a:tab pos="2292350" algn="l"/>
                <a:tab pos="3657600" algn="l"/>
                <a:tab pos="5035550" algn="l"/>
                <a:tab pos="6400800" algn="l"/>
                <a:tab pos="7778750" algn="l"/>
              </a:tabLst>
            </a:pPr>
            <a:r>
              <a:rPr lang="en-US" sz="1400" dirty="0"/>
              <a:t>Name: Orbit, </a:t>
            </a:r>
            <a:r>
              <a:rPr lang="en-US" sz="1400" dirty="0" err="1"/>
              <a:t>dtype</a:t>
            </a:r>
            <a:r>
              <a:rPr lang="en-US" sz="1400" dirty="0"/>
              <a:t>: int64</a:t>
            </a:r>
          </a:p>
        </p:txBody>
      </p:sp>
      <p:sp>
        <p:nvSpPr>
          <p:cNvPr id="12" name="Rectangle: Rounded Corners 11">
            <a:extLst>
              <a:ext uri="{FF2B5EF4-FFF2-40B4-BE49-F238E27FC236}">
                <a16:creationId xmlns:a16="http://schemas.microsoft.com/office/drawing/2014/main" id="{37DAE4EC-C402-4959-AA9D-5984ADFDF591}"/>
              </a:ext>
            </a:extLst>
          </p:cNvPr>
          <p:cNvSpPr/>
          <p:nvPr/>
        </p:nvSpPr>
        <p:spPr>
          <a:xfrm>
            <a:off x="863563" y="5007911"/>
            <a:ext cx="10260235" cy="1735894"/>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176213" lvl="1">
              <a:lnSpc>
                <a:spcPct val="100000"/>
              </a:lnSpc>
              <a:spcBef>
                <a:spcPts val="0"/>
              </a:spcBef>
              <a:buNone/>
              <a:tabLst>
                <a:tab pos="2519363" algn="l"/>
                <a:tab pos="4973638" algn="l"/>
              </a:tabLst>
            </a:pPr>
            <a:r>
              <a:rPr lang="en-US" dirty="0"/>
              <a:t>4. Create a landing outcome label from Outcome column: </a:t>
            </a:r>
          </a:p>
          <a:p>
            <a:pPr marL="176213" lvl="1">
              <a:lnSpc>
                <a:spcPct val="100000"/>
              </a:lnSpc>
              <a:spcBef>
                <a:spcPts val="0"/>
              </a:spcBef>
              <a:buNone/>
              <a:tabLst>
                <a:tab pos="682625" algn="l"/>
                <a:tab pos="1377950" algn="l"/>
                <a:tab pos="4973638" algn="l"/>
              </a:tabLst>
            </a:pPr>
            <a:r>
              <a:rPr lang="en-US" dirty="0"/>
              <a:t>	</a:t>
            </a:r>
            <a:r>
              <a:rPr lang="en-US" sz="1400" dirty="0" err="1"/>
              <a:t>landing_class</a:t>
            </a:r>
            <a:r>
              <a:rPr lang="en-US" sz="1400" dirty="0"/>
              <a:t> = []</a:t>
            </a:r>
          </a:p>
          <a:p>
            <a:pPr marL="176213" lvl="1">
              <a:lnSpc>
                <a:spcPct val="100000"/>
              </a:lnSpc>
              <a:spcBef>
                <a:spcPts val="0"/>
              </a:spcBef>
              <a:buNone/>
              <a:tabLst>
                <a:tab pos="914400" algn="l"/>
                <a:tab pos="1377950" algn="l"/>
                <a:tab pos="4973638" algn="l"/>
              </a:tabLst>
            </a:pPr>
            <a:r>
              <a:rPr lang="en-US" sz="1400" dirty="0"/>
              <a:t>	for </a:t>
            </a:r>
            <a:r>
              <a:rPr lang="en-US" sz="1400" dirty="0" err="1"/>
              <a:t>key,value</a:t>
            </a:r>
            <a:r>
              <a:rPr lang="en-US" sz="1400" dirty="0"/>
              <a:t> in df["Outcome"].items():</a:t>
            </a:r>
          </a:p>
          <a:p>
            <a:pPr marL="176213" lvl="1">
              <a:lnSpc>
                <a:spcPct val="100000"/>
              </a:lnSpc>
              <a:spcBef>
                <a:spcPts val="0"/>
              </a:spcBef>
              <a:buNone/>
              <a:tabLst>
                <a:tab pos="627063" algn="l"/>
                <a:tab pos="1377950" algn="l"/>
                <a:tab pos="4973638" algn="l"/>
              </a:tabLst>
            </a:pPr>
            <a:r>
              <a:rPr lang="en-US" sz="1400" dirty="0"/>
              <a:t>     	if value in </a:t>
            </a:r>
            <a:r>
              <a:rPr lang="en-US" sz="1400" dirty="0" err="1"/>
              <a:t>bad_outcomes</a:t>
            </a:r>
            <a:r>
              <a:rPr lang="en-US" sz="1400" dirty="0"/>
              <a:t>:</a:t>
            </a:r>
          </a:p>
          <a:p>
            <a:pPr marL="176213" lvl="1">
              <a:lnSpc>
                <a:spcPct val="100000"/>
              </a:lnSpc>
              <a:spcBef>
                <a:spcPts val="0"/>
              </a:spcBef>
              <a:buNone/>
              <a:tabLst>
                <a:tab pos="914400" algn="l"/>
                <a:tab pos="1377950" algn="l"/>
                <a:tab pos="4973638" algn="l"/>
              </a:tabLst>
            </a:pPr>
            <a:r>
              <a:rPr lang="en-US" sz="1400" dirty="0"/>
              <a:t>       	 </a:t>
            </a:r>
            <a:r>
              <a:rPr lang="en-US" sz="1400" dirty="0" err="1"/>
              <a:t>landing_class.append</a:t>
            </a:r>
            <a:r>
              <a:rPr lang="en-US" sz="1400" dirty="0"/>
              <a:t>(0)</a:t>
            </a:r>
          </a:p>
          <a:p>
            <a:pPr marL="176213" lvl="1">
              <a:lnSpc>
                <a:spcPct val="100000"/>
              </a:lnSpc>
              <a:spcBef>
                <a:spcPts val="0"/>
              </a:spcBef>
              <a:buNone/>
              <a:tabLst>
                <a:tab pos="627063" algn="l"/>
                <a:tab pos="1377950" algn="l"/>
                <a:tab pos="4973638" algn="l"/>
              </a:tabLst>
            </a:pPr>
            <a:r>
              <a:rPr lang="en-US" sz="1400" dirty="0"/>
              <a:t>    	 else:</a:t>
            </a:r>
          </a:p>
          <a:p>
            <a:pPr marL="176213" lvl="1">
              <a:lnSpc>
                <a:spcPct val="100000"/>
              </a:lnSpc>
              <a:spcBef>
                <a:spcPts val="0"/>
              </a:spcBef>
              <a:buNone/>
              <a:tabLst>
                <a:tab pos="914400" algn="l"/>
                <a:tab pos="1377950" algn="l"/>
                <a:tab pos="4973638" algn="l"/>
              </a:tabLst>
            </a:pPr>
            <a:r>
              <a:rPr lang="en-US" sz="1400" dirty="0"/>
              <a:t>       	 </a:t>
            </a:r>
            <a:r>
              <a:rPr lang="en-US" sz="1400" dirty="0" err="1"/>
              <a:t>landing_class.append</a:t>
            </a:r>
            <a:r>
              <a:rPr lang="en-US" sz="1400" dirty="0"/>
              <a:t>(1)</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4588536"/>
            <a:ext cx="9745589" cy="1357075"/>
          </a:xfrm>
          <a:prstGeom prst="rect">
            <a:avLst/>
          </a:prstGeom>
        </p:spPr>
        <p:txBody>
          <a:bodyPr lIns="91440" tIns="45720" rIns="91440" bIns="45720" anchor="t"/>
          <a:lstStyle/>
          <a:p>
            <a:pPr marL="0" indent="0">
              <a:buNone/>
            </a:pPr>
            <a:r>
              <a:rPr lang="en-US" sz="1800" b="0" i="0" u="none" strike="noStrike" baseline="0" dirty="0">
                <a:latin typeface="Segoe UI" panose="020B0502040204020203" pitchFamily="34" charset="0"/>
              </a:rPr>
              <a:t>The scatter plots </a:t>
            </a:r>
            <a:r>
              <a:rPr lang="en-US" sz="1800" dirty="0">
                <a:latin typeface="Segoe UI" panose="020B0502040204020203" pitchFamily="34" charset="0"/>
              </a:rPr>
              <a:t>display how </a:t>
            </a:r>
            <a:r>
              <a:rPr lang="en-US" sz="1800" b="0" i="0" u="none" strike="noStrike" baseline="0" dirty="0">
                <a:latin typeface="Segoe UI" panose="020B0502040204020203" pitchFamily="34" charset="0"/>
              </a:rPr>
              <a:t>one variable depends from other parameter.</a:t>
            </a:r>
          </a:p>
          <a:p>
            <a:pPr marL="0" indent="0">
              <a:buNone/>
            </a:pPr>
            <a:r>
              <a:rPr lang="en-US" sz="1800" dirty="0">
                <a:latin typeface="Segoe UI" panose="020B0502040204020203" pitchFamily="34" charset="0"/>
              </a:rPr>
              <a:t>The bar graph allows the comparison of the successful launch depending on its orbit.</a:t>
            </a:r>
          </a:p>
          <a:p>
            <a:pPr marL="0" indent="0">
              <a:buNone/>
            </a:pPr>
            <a:r>
              <a:rPr lang="en-US" sz="1800" b="0" i="0" u="none" strike="noStrike" baseline="0" dirty="0">
                <a:latin typeface="Segoe UI" panose="020B0502040204020203" pitchFamily="34" charset="0"/>
              </a:rPr>
              <a:t>The line graph gives us the trend of successful launches in time.</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hlinkClick r:id="rId3"/>
              </a:rPr>
              <a:t>EDA with Data Visualization </a:t>
            </a:r>
            <a:r>
              <a:rPr lang="en-US" sz="2200" dirty="0" err="1">
                <a:solidFill>
                  <a:schemeClr val="accent3">
                    <a:lumMod val="25000"/>
                  </a:schemeClr>
                </a:solidFill>
                <a:latin typeface="Abadi"/>
                <a:hlinkClick r:id="rId3"/>
              </a:rPr>
              <a:t>Github</a:t>
            </a:r>
            <a:r>
              <a:rPr lang="en-US" sz="2200" dirty="0">
                <a:solidFill>
                  <a:schemeClr val="accent3">
                    <a:lumMod val="25000"/>
                  </a:schemeClr>
                </a:solidFill>
                <a:latin typeface="Abadi"/>
                <a:hlinkClick r:id="rId3"/>
              </a:rPr>
              <a:t> Notebook</a:t>
            </a:r>
            <a:endParaRPr lang="en-US" sz="1800" dirty="0">
              <a:solidFill>
                <a:schemeClr val="accent3">
                  <a:lumMod val="25000"/>
                </a:schemeClr>
              </a:solidFill>
              <a:latin typeface="Abadi"/>
            </a:endParaRPr>
          </a:p>
          <a:p>
            <a:pPr lvl="1">
              <a:lnSpc>
                <a:spcPct val="100000"/>
              </a:lnSpc>
              <a:spcBef>
                <a:spcPts val="1400"/>
              </a:spcBef>
            </a:pPr>
            <a:endParaRPr lang="en-US" sz="1800" dirty="0">
              <a:solidFill>
                <a:schemeClr val="accent3">
                  <a:lumMod val="25000"/>
                </a:schemeClr>
              </a:solidFill>
              <a:latin typeface="Abadi"/>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613D57F2-55E5-4DC4-9804-304A64D177D0}"/>
              </a:ext>
            </a:extLst>
          </p:cNvPr>
          <p:cNvSpPr txBox="1"/>
          <p:nvPr/>
        </p:nvSpPr>
        <p:spPr>
          <a:xfrm>
            <a:off x="1076445" y="1581571"/>
            <a:ext cx="8785185" cy="430887"/>
          </a:xfrm>
          <a:prstGeom prst="rect">
            <a:avLst/>
          </a:prstGeom>
          <a:noFill/>
        </p:spPr>
        <p:txBody>
          <a:bodyPr wrap="square" rtlCol="0">
            <a:spAutoFit/>
          </a:bodyPr>
          <a:lstStyle/>
          <a:p>
            <a:r>
              <a:rPr lang="en-US" sz="2200" dirty="0">
                <a:solidFill>
                  <a:schemeClr val="accent3">
                    <a:lumMod val="25000"/>
                  </a:schemeClr>
                </a:solidFill>
                <a:latin typeface="Abadi"/>
              </a:rPr>
              <a:t>The following charts are used to present the information:</a:t>
            </a:r>
          </a:p>
        </p:txBody>
      </p:sp>
      <p:sp>
        <p:nvSpPr>
          <p:cNvPr id="7" name="TextBox 6">
            <a:extLst>
              <a:ext uri="{FF2B5EF4-FFF2-40B4-BE49-F238E27FC236}">
                <a16:creationId xmlns:a16="http://schemas.microsoft.com/office/drawing/2014/main" id="{EDE5BF01-469B-4CCA-9140-06EF4D3A2D58}"/>
              </a:ext>
            </a:extLst>
          </p:cNvPr>
          <p:cNvSpPr txBox="1"/>
          <p:nvPr/>
        </p:nvSpPr>
        <p:spPr>
          <a:xfrm>
            <a:off x="862609" y="2280212"/>
            <a:ext cx="3697815" cy="2308324"/>
          </a:xfrm>
          <a:prstGeom prst="rect">
            <a:avLst/>
          </a:prstGeom>
          <a:noFill/>
        </p:spPr>
        <p:txBody>
          <a:bodyPr wrap="square" rtlCol="0">
            <a:spAutoFit/>
          </a:bodyPr>
          <a:lstStyle/>
          <a:p>
            <a:r>
              <a:rPr lang="en-US" dirty="0">
                <a:solidFill>
                  <a:schemeClr val="accent3">
                    <a:lumMod val="25000"/>
                  </a:schemeClr>
                </a:solidFill>
                <a:latin typeface="Abadi"/>
              </a:rPr>
              <a:t>Scatter plots:</a:t>
            </a:r>
          </a:p>
          <a:p>
            <a:pPr algn="l"/>
            <a:endParaRPr lang="en-US" sz="1800" b="0" i="0" u="none" strike="noStrike" baseline="0" dirty="0">
              <a:solidFill>
                <a:srgbClr val="000000"/>
              </a:solidFill>
              <a:latin typeface="Segoe UI" panose="020B0502040204020203" pitchFamily="34" charset="0"/>
            </a:endParaRPr>
          </a:p>
          <a:p>
            <a:pPr marL="285750" indent="-285750">
              <a:buFont typeface="Arial" panose="020B0604020202020204" pitchFamily="34" charset="0"/>
              <a:buChar char="•"/>
            </a:pPr>
            <a:r>
              <a:rPr lang="en-US" dirty="0">
                <a:solidFill>
                  <a:schemeClr val="accent3">
                    <a:lumMod val="25000"/>
                  </a:schemeClr>
                </a:solidFill>
                <a:latin typeface="Abadi"/>
              </a:rPr>
              <a:t>Flight Number vs. Payload Mass</a:t>
            </a:r>
          </a:p>
          <a:p>
            <a:pPr marL="285750" indent="-285750">
              <a:buFont typeface="Arial" panose="020B0604020202020204" pitchFamily="34" charset="0"/>
              <a:buChar char="•"/>
            </a:pPr>
            <a:r>
              <a:rPr lang="en-US" dirty="0">
                <a:solidFill>
                  <a:schemeClr val="accent3">
                    <a:lumMod val="25000"/>
                  </a:schemeClr>
                </a:solidFill>
                <a:latin typeface="Abadi"/>
              </a:rPr>
              <a:t>Flight Number vs. Launch Site</a:t>
            </a:r>
          </a:p>
          <a:p>
            <a:pPr marL="285750" indent="-285750">
              <a:buFont typeface="Arial" panose="020B0604020202020204" pitchFamily="34" charset="0"/>
              <a:buChar char="•"/>
            </a:pPr>
            <a:r>
              <a:rPr lang="en-US" dirty="0">
                <a:solidFill>
                  <a:schemeClr val="accent3">
                    <a:lumMod val="25000"/>
                  </a:schemeClr>
                </a:solidFill>
                <a:latin typeface="Abadi"/>
              </a:rPr>
              <a:t>Payload vs. Launch Site</a:t>
            </a:r>
          </a:p>
          <a:p>
            <a:pPr marL="285750" indent="-285750">
              <a:buFont typeface="Arial" panose="020B0604020202020204" pitchFamily="34" charset="0"/>
              <a:buChar char="•"/>
            </a:pPr>
            <a:r>
              <a:rPr lang="en-US" dirty="0">
                <a:solidFill>
                  <a:schemeClr val="accent3">
                    <a:lumMod val="25000"/>
                  </a:schemeClr>
                </a:solidFill>
                <a:latin typeface="Abadi"/>
              </a:rPr>
              <a:t>Orbit vs. Flight Number</a:t>
            </a:r>
          </a:p>
          <a:p>
            <a:pPr marL="285750" indent="-285750">
              <a:buFont typeface="Arial" panose="020B0604020202020204" pitchFamily="34" charset="0"/>
              <a:buChar char="•"/>
            </a:pPr>
            <a:r>
              <a:rPr lang="en-US" dirty="0">
                <a:solidFill>
                  <a:schemeClr val="accent3">
                    <a:lumMod val="25000"/>
                  </a:schemeClr>
                </a:solidFill>
                <a:latin typeface="Abadi"/>
              </a:rPr>
              <a:t>Payload vs. Orbit Type</a:t>
            </a:r>
          </a:p>
          <a:p>
            <a:pPr marL="285750" indent="-285750">
              <a:buFont typeface="Arial" panose="020B0604020202020204" pitchFamily="34" charset="0"/>
              <a:buChar char="•"/>
            </a:pPr>
            <a:r>
              <a:rPr lang="en-US" dirty="0">
                <a:solidFill>
                  <a:schemeClr val="accent3">
                    <a:lumMod val="25000"/>
                  </a:schemeClr>
                </a:solidFill>
                <a:latin typeface="Abadi"/>
              </a:rPr>
              <a:t>Orbit vs. Payload Mass</a:t>
            </a:r>
          </a:p>
        </p:txBody>
      </p:sp>
      <p:sp>
        <p:nvSpPr>
          <p:cNvPr id="8" name="TextBox 7">
            <a:extLst>
              <a:ext uri="{FF2B5EF4-FFF2-40B4-BE49-F238E27FC236}">
                <a16:creationId xmlns:a16="http://schemas.microsoft.com/office/drawing/2014/main" id="{ACA1FB28-C739-441B-ADEA-9602A44AE9FA}"/>
              </a:ext>
            </a:extLst>
          </p:cNvPr>
          <p:cNvSpPr txBox="1"/>
          <p:nvPr/>
        </p:nvSpPr>
        <p:spPr>
          <a:xfrm>
            <a:off x="4712824" y="2274838"/>
            <a:ext cx="2509779" cy="923330"/>
          </a:xfrm>
          <a:prstGeom prst="rect">
            <a:avLst/>
          </a:prstGeom>
          <a:noFill/>
        </p:spPr>
        <p:txBody>
          <a:bodyPr wrap="square" rtlCol="0">
            <a:spAutoFit/>
          </a:bodyPr>
          <a:lstStyle/>
          <a:p>
            <a:r>
              <a:rPr lang="en-US" dirty="0">
                <a:solidFill>
                  <a:schemeClr val="accent3">
                    <a:lumMod val="25000"/>
                  </a:schemeClr>
                </a:solidFill>
                <a:latin typeface="Abadi"/>
              </a:rPr>
              <a:t>Bar graph:</a:t>
            </a:r>
          </a:p>
          <a:p>
            <a:pPr algn="l"/>
            <a:endParaRPr lang="en-US" sz="1800" b="0" i="0" u="none" strike="noStrike" baseline="0" dirty="0">
              <a:solidFill>
                <a:srgbClr val="000000"/>
              </a:solidFill>
              <a:latin typeface="Segoe UI" panose="020B0502040204020203" pitchFamily="34" charset="0"/>
            </a:endParaRPr>
          </a:p>
          <a:p>
            <a:pPr marL="285750" indent="-285750">
              <a:buFont typeface="Arial" panose="020B0604020202020204" pitchFamily="34" charset="0"/>
              <a:buChar char="•"/>
            </a:pPr>
            <a:r>
              <a:rPr lang="en-US" dirty="0">
                <a:solidFill>
                  <a:schemeClr val="accent3">
                    <a:lumMod val="25000"/>
                  </a:schemeClr>
                </a:solidFill>
                <a:latin typeface="Abadi"/>
              </a:rPr>
              <a:t>Mean vs. Orbit</a:t>
            </a:r>
          </a:p>
        </p:txBody>
      </p:sp>
      <p:sp>
        <p:nvSpPr>
          <p:cNvPr id="9" name="TextBox 8">
            <a:extLst>
              <a:ext uri="{FF2B5EF4-FFF2-40B4-BE49-F238E27FC236}">
                <a16:creationId xmlns:a16="http://schemas.microsoft.com/office/drawing/2014/main" id="{0E613D74-E71C-45F0-8224-3A7852BEAEC9}"/>
              </a:ext>
            </a:extLst>
          </p:cNvPr>
          <p:cNvSpPr txBox="1"/>
          <p:nvPr/>
        </p:nvSpPr>
        <p:spPr>
          <a:xfrm>
            <a:off x="7631578" y="2293715"/>
            <a:ext cx="4078959" cy="923330"/>
          </a:xfrm>
          <a:prstGeom prst="rect">
            <a:avLst/>
          </a:prstGeom>
          <a:noFill/>
        </p:spPr>
        <p:txBody>
          <a:bodyPr wrap="square" rtlCol="0">
            <a:spAutoFit/>
          </a:bodyPr>
          <a:lstStyle/>
          <a:p>
            <a:r>
              <a:rPr lang="en-US" dirty="0">
                <a:solidFill>
                  <a:schemeClr val="accent3">
                    <a:lumMod val="25000"/>
                  </a:schemeClr>
                </a:solidFill>
                <a:latin typeface="Abadi"/>
              </a:rPr>
              <a:t>Line Graph:</a:t>
            </a:r>
          </a:p>
          <a:p>
            <a:pPr algn="l"/>
            <a:endParaRPr lang="en-US" sz="1800" b="0" i="0" u="none" strike="noStrike" baseline="0" dirty="0">
              <a:solidFill>
                <a:srgbClr val="000000"/>
              </a:solidFill>
              <a:latin typeface="Segoe UI" panose="020B0502040204020203" pitchFamily="34" charset="0"/>
            </a:endParaRPr>
          </a:p>
          <a:p>
            <a:pPr marL="285750" indent="-285750">
              <a:buFont typeface="Arial" panose="020B0604020202020204" pitchFamily="34" charset="0"/>
              <a:buChar char="•"/>
            </a:pPr>
            <a:r>
              <a:rPr lang="en-US" dirty="0">
                <a:solidFill>
                  <a:schemeClr val="accent3">
                    <a:lumMod val="25000"/>
                  </a:schemeClr>
                </a:solidFill>
                <a:latin typeface="Abadi"/>
              </a:rPr>
              <a:t>Success Rate vs. Year</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9745589" cy="4351338"/>
          </a:xfrm>
          <a:prstGeom prst="rect">
            <a:avLst/>
          </a:prstGeom>
        </p:spPr>
        <p:txBody>
          <a:bodyPr lIns="91440" tIns="45720" rIns="91440" bIns="45720" anchor="t"/>
          <a:lstStyle/>
          <a:p>
            <a:pPr>
              <a:lnSpc>
                <a:spcPct val="100000"/>
              </a:lnSpc>
              <a:spcBef>
                <a:spcPts val="600"/>
              </a:spcBef>
              <a:spcAft>
                <a:spcPts val="600"/>
              </a:spcAft>
            </a:pPr>
            <a:r>
              <a:rPr lang="en-US" sz="2200" dirty="0">
                <a:solidFill>
                  <a:schemeClr val="accent3">
                    <a:lumMod val="25000"/>
                  </a:schemeClr>
                </a:solidFill>
                <a:latin typeface="Abadi"/>
              </a:rPr>
              <a:t>The exploratory data analysis with SQL loaded the datasets into tables to extract key information and presented in a selective form as follows:</a:t>
            </a:r>
          </a:p>
          <a:p>
            <a:pPr lvl="1">
              <a:lnSpc>
                <a:spcPct val="100000"/>
              </a:lnSpc>
              <a:spcBef>
                <a:spcPts val="0"/>
              </a:spcBef>
            </a:pPr>
            <a:r>
              <a:rPr lang="en-US" sz="1800" dirty="0">
                <a:solidFill>
                  <a:schemeClr val="accent3">
                    <a:lumMod val="25000"/>
                  </a:schemeClr>
                </a:solidFill>
                <a:latin typeface="Abadi" panose="020B0604020104020204" pitchFamily="34" charset="0"/>
              </a:rPr>
              <a:t>Displaying the names of the unique launch sites in the space mission</a:t>
            </a:r>
          </a:p>
          <a:p>
            <a:pPr lvl="1">
              <a:lnSpc>
                <a:spcPct val="100000"/>
              </a:lnSpc>
              <a:spcBef>
                <a:spcPts val="0"/>
              </a:spcBef>
            </a:pPr>
            <a:r>
              <a:rPr lang="en-US" sz="1800" dirty="0">
                <a:solidFill>
                  <a:schemeClr val="accent3">
                    <a:lumMod val="25000"/>
                  </a:schemeClr>
                </a:solidFill>
                <a:latin typeface="Abadi" panose="020B0604020104020204" pitchFamily="34" charset="0"/>
              </a:rPr>
              <a:t>Displaying 5 records where launch sites begin with the string 'KSC’</a:t>
            </a:r>
          </a:p>
          <a:p>
            <a:pPr lvl="1">
              <a:lnSpc>
                <a:spcPct val="100000"/>
              </a:lnSpc>
              <a:spcBef>
                <a:spcPts val="0"/>
              </a:spcBef>
            </a:pPr>
            <a:r>
              <a:rPr lang="en-US" sz="1800" dirty="0">
                <a:solidFill>
                  <a:schemeClr val="accent3">
                    <a:lumMod val="25000"/>
                  </a:schemeClr>
                </a:solidFill>
                <a:latin typeface="Abadi" panose="020B0604020104020204" pitchFamily="34" charset="0"/>
              </a:rPr>
              <a:t>Displaying the total payload mass carried by boosters launched by NASA (CRS)</a:t>
            </a:r>
          </a:p>
          <a:p>
            <a:pPr lvl="1">
              <a:lnSpc>
                <a:spcPct val="100000"/>
              </a:lnSpc>
              <a:spcBef>
                <a:spcPts val="0"/>
              </a:spcBef>
            </a:pPr>
            <a:r>
              <a:rPr lang="en-US" sz="1800" dirty="0">
                <a:solidFill>
                  <a:schemeClr val="accent3">
                    <a:lumMod val="25000"/>
                  </a:schemeClr>
                </a:solidFill>
                <a:latin typeface="Abadi" panose="020B0604020104020204" pitchFamily="34" charset="0"/>
              </a:rPr>
              <a:t>Displaying average payload mass carried by booster version F9 v1.1</a:t>
            </a:r>
          </a:p>
          <a:p>
            <a:pPr lvl="1">
              <a:lnSpc>
                <a:spcPct val="100000"/>
              </a:lnSpc>
              <a:spcBef>
                <a:spcPts val="0"/>
              </a:spcBef>
            </a:pPr>
            <a:r>
              <a:rPr lang="en-US" sz="1800" dirty="0">
                <a:solidFill>
                  <a:schemeClr val="accent3">
                    <a:lumMod val="25000"/>
                  </a:schemeClr>
                </a:solidFill>
                <a:latin typeface="Abadi" panose="020B0604020104020204" pitchFamily="34" charset="0"/>
              </a:rPr>
              <a:t>Listing the date where the successful landing outcome in drone ship was achieved.</a:t>
            </a:r>
          </a:p>
          <a:p>
            <a:pPr lvl="1">
              <a:lnSpc>
                <a:spcPct val="100000"/>
              </a:lnSpc>
              <a:spcBef>
                <a:spcPts val="0"/>
              </a:spcBef>
            </a:pPr>
            <a:r>
              <a:rPr lang="en-US" sz="1800" dirty="0">
                <a:solidFill>
                  <a:schemeClr val="accent3">
                    <a:lumMod val="25000"/>
                  </a:schemeClr>
                </a:solidFill>
                <a:latin typeface="Abadi" panose="020B0604020104020204" pitchFamily="34" charset="0"/>
              </a:rPr>
              <a:t>Listing the names of the boosters which have success in ground pad and have payload mass greater than 4000 but less than 6000</a:t>
            </a:r>
          </a:p>
          <a:p>
            <a:pPr lvl="1">
              <a:lnSpc>
                <a:spcPct val="100000"/>
              </a:lnSpc>
              <a:spcBef>
                <a:spcPts val="0"/>
              </a:spcBef>
            </a:pPr>
            <a:r>
              <a:rPr lang="en-US" sz="1800" dirty="0">
                <a:solidFill>
                  <a:schemeClr val="accent3">
                    <a:lumMod val="25000"/>
                  </a:schemeClr>
                </a:solidFill>
                <a:latin typeface="Abadi" panose="020B0604020104020204" pitchFamily="34" charset="0"/>
              </a:rPr>
              <a:t>Listing the total number of successful and failure mission outcomes</a:t>
            </a:r>
          </a:p>
          <a:p>
            <a:pPr lvl="1">
              <a:lnSpc>
                <a:spcPct val="100000"/>
              </a:lnSpc>
              <a:spcBef>
                <a:spcPts val="0"/>
              </a:spcBef>
            </a:pPr>
            <a:r>
              <a:rPr lang="en-US" sz="1800" dirty="0">
                <a:solidFill>
                  <a:schemeClr val="accent3">
                    <a:lumMod val="25000"/>
                  </a:schemeClr>
                </a:solidFill>
                <a:latin typeface="Abadi" panose="020B0604020104020204" pitchFamily="34" charset="0"/>
              </a:rPr>
              <a:t>Listing the names of the </a:t>
            </a:r>
            <a:r>
              <a:rPr lang="en-US" sz="1800" dirty="0" err="1">
                <a:solidFill>
                  <a:schemeClr val="accent3">
                    <a:lumMod val="25000"/>
                  </a:schemeClr>
                </a:solidFill>
                <a:latin typeface="Abadi" panose="020B0604020104020204" pitchFamily="34" charset="0"/>
              </a:rPr>
              <a:t>booster_versions</a:t>
            </a:r>
            <a:r>
              <a:rPr lang="en-US" sz="1800" dirty="0">
                <a:solidFill>
                  <a:schemeClr val="accent3">
                    <a:lumMod val="25000"/>
                  </a:schemeClr>
                </a:solidFill>
                <a:latin typeface="Abadi" panose="020B0604020104020204" pitchFamily="34" charset="0"/>
              </a:rPr>
              <a:t> which have carried the maximum payload mass.</a:t>
            </a:r>
          </a:p>
          <a:p>
            <a:pPr lvl="1">
              <a:lnSpc>
                <a:spcPct val="100000"/>
              </a:lnSpc>
              <a:spcBef>
                <a:spcPts val="0"/>
              </a:spcBef>
            </a:pPr>
            <a:r>
              <a:rPr lang="en-US" sz="1800" dirty="0">
                <a:solidFill>
                  <a:schemeClr val="accent3">
                    <a:lumMod val="25000"/>
                  </a:schemeClr>
                </a:solidFill>
                <a:latin typeface="Abadi" panose="020B0604020104020204" pitchFamily="34" charset="0"/>
              </a:rPr>
              <a:t>Listing the records which will display the month names, successful </a:t>
            </a:r>
            <a:r>
              <a:rPr lang="en-US" sz="1800" dirty="0" err="1">
                <a:solidFill>
                  <a:schemeClr val="accent3">
                    <a:lumMod val="25000"/>
                  </a:schemeClr>
                </a:solidFill>
                <a:latin typeface="Abadi" panose="020B0604020104020204" pitchFamily="34" charset="0"/>
              </a:rPr>
              <a:t>landing_outcomes</a:t>
            </a:r>
            <a:r>
              <a:rPr lang="en-US" sz="1800" dirty="0">
                <a:solidFill>
                  <a:schemeClr val="accent3">
                    <a:lumMod val="25000"/>
                  </a:schemeClr>
                </a:solidFill>
                <a:latin typeface="Abadi" panose="020B0604020104020204" pitchFamily="34" charset="0"/>
              </a:rPr>
              <a:t> in ground pad ,booster versions, </a:t>
            </a:r>
            <a:r>
              <a:rPr lang="en-US" sz="1800" dirty="0" err="1">
                <a:solidFill>
                  <a:schemeClr val="accent3">
                    <a:lumMod val="25000"/>
                  </a:schemeClr>
                </a:solidFill>
                <a:latin typeface="Abadi" panose="020B0604020104020204" pitchFamily="34" charset="0"/>
              </a:rPr>
              <a:t>launch_site</a:t>
            </a:r>
            <a:r>
              <a:rPr lang="en-US" sz="1800" dirty="0">
                <a:solidFill>
                  <a:schemeClr val="accent3">
                    <a:lumMod val="25000"/>
                  </a:schemeClr>
                </a:solidFill>
                <a:latin typeface="Abadi" panose="020B0604020104020204" pitchFamily="34" charset="0"/>
              </a:rPr>
              <a:t> for the months in year 2017</a:t>
            </a:r>
          </a:p>
          <a:p>
            <a:pPr lvl="1">
              <a:lnSpc>
                <a:spcPct val="100000"/>
              </a:lnSpc>
              <a:spcBef>
                <a:spcPts val="0"/>
              </a:spcBef>
            </a:pPr>
            <a:r>
              <a:rPr lang="en-US" sz="1800" dirty="0">
                <a:solidFill>
                  <a:schemeClr val="accent3">
                    <a:lumMod val="25000"/>
                  </a:schemeClr>
                </a:solidFill>
                <a:latin typeface="Abadi" panose="020B0604020104020204" pitchFamily="34" charset="0"/>
              </a:rPr>
              <a:t>Ranking the count of successful </a:t>
            </a:r>
            <a:r>
              <a:rPr lang="en-US" sz="1800" dirty="0" err="1">
                <a:solidFill>
                  <a:schemeClr val="accent3">
                    <a:lumMod val="25000"/>
                  </a:schemeClr>
                </a:solidFill>
                <a:latin typeface="Abadi" panose="020B0604020104020204" pitchFamily="34" charset="0"/>
              </a:rPr>
              <a:t>landing_outcomes</a:t>
            </a:r>
            <a:r>
              <a:rPr lang="en-US" sz="1800" dirty="0">
                <a:solidFill>
                  <a:schemeClr val="accent3">
                    <a:lumMod val="25000"/>
                  </a:schemeClr>
                </a:solidFill>
                <a:latin typeface="Abadi" panose="020B0604020104020204" pitchFamily="34" charset="0"/>
              </a:rPr>
              <a:t> between the date 2010 06 04 and 2017 03 20 in descending order.</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EDA with SQL notebook</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To visualize the information with the interactive map, I processed the CSV dataset to extract the geographical coordinates of the sites used to launch the SpaceX Falcon 9 first stage rocket. All sites were marked with circles and labels of each launching sites.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circles were added to identify the locations in the map regardless of the zooming scale using </a:t>
            </a:r>
            <a:r>
              <a:rPr lang="en-US" sz="2200" dirty="0" err="1">
                <a:solidFill>
                  <a:schemeClr val="accent3">
                    <a:lumMod val="25000"/>
                  </a:schemeClr>
                </a:solidFill>
                <a:latin typeface="Abadi" panose="020B0604020104020204" pitchFamily="34" charset="0"/>
              </a:rPr>
              <a:t>folium.circle</a:t>
            </a:r>
            <a:r>
              <a:rPr lang="en-US" sz="2200" dirty="0">
                <a:solidFill>
                  <a:schemeClr val="accent3">
                    <a:lumMod val="25000"/>
                  </a:schemeClr>
                </a:solidFill>
                <a:latin typeface="Abadi" panose="020B0604020104020204" pitchFamily="34" charset="0"/>
              </a:rPr>
              <a:t>. The visualization helped identify the sites located far from the equator line, but near the tropic where the rotational speed is lesser and safer to perform the launches.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Launches at each site were marked with green (1) or red (0) depending on the success or failure of the launch.</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Interactive Map GitHub notebook</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Interactive Map with Folium (continued)</a:t>
            </a:r>
            <a:endParaRPr lang="en-US" dirty="0">
              <a:solidFill>
                <a:srgbClr val="0B49CB"/>
              </a:solidFill>
            </a:endParaRPr>
          </a:p>
        </p:txBody>
      </p:sp>
      <p:sp>
        <p:nvSpPr>
          <p:cNvPr id="11" name="Content Placeholder 4">
            <a:extLst>
              <a:ext uri="{FF2B5EF4-FFF2-40B4-BE49-F238E27FC236}">
                <a16:creationId xmlns:a16="http://schemas.microsoft.com/office/drawing/2014/main" id="{B7D28589-B0A4-4B06-9BBF-D77C56301F4C}"/>
              </a:ext>
            </a:extLst>
          </p:cNvPr>
          <p:cNvSpPr txBox="1">
            <a:spLocks/>
          </p:cNvSpPr>
          <p:nvPr/>
        </p:nvSpPr>
        <p:spPr>
          <a:xfrm>
            <a:off x="942372" y="1473416"/>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1600" b="1" i="0" dirty="0">
                <a:solidFill>
                  <a:srgbClr val="000000"/>
                </a:solidFill>
                <a:effectLst/>
                <a:latin typeface="Helvetica Neue"/>
              </a:rPr>
              <a:t>Task 1: Mark all launch sites on a map</a:t>
            </a:r>
          </a:p>
          <a:p>
            <a:endParaRPr lang="en-US" dirty="0"/>
          </a:p>
          <a:p>
            <a:endParaRPr lang="en-US" dirty="0"/>
          </a:p>
        </p:txBody>
      </p:sp>
      <p:pic>
        <p:nvPicPr>
          <p:cNvPr id="13" name="Picture 12">
            <a:extLst>
              <a:ext uri="{FF2B5EF4-FFF2-40B4-BE49-F238E27FC236}">
                <a16:creationId xmlns:a16="http://schemas.microsoft.com/office/drawing/2014/main" id="{D5DCAC99-DB39-4159-9313-B7BBEB010F50}"/>
              </a:ext>
            </a:extLst>
          </p:cNvPr>
          <p:cNvPicPr>
            <a:picLocks noChangeAspect="1"/>
          </p:cNvPicPr>
          <p:nvPr/>
        </p:nvPicPr>
        <p:blipFill>
          <a:blip r:embed="rId3"/>
          <a:stretch>
            <a:fillRect/>
          </a:stretch>
        </p:blipFill>
        <p:spPr>
          <a:xfrm>
            <a:off x="1754348" y="2239451"/>
            <a:ext cx="8683303" cy="3145133"/>
          </a:xfrm>
          <a:prstGeom prst="rect">
            <a:avLst/>
          </a:prstGeom>
        </p:spPr>
      </p:pic>
    </p:spTree>
    <p:extLst>
      <p:ext uri="{BB962C8B-B14F-4D97-AF65-F5344CB8AC3E}">
        <p14:creationId xmlns:p14="http://schemas.microsoft.com/office/powerpoint/2010/main" val="947578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modified the pre-assembled template from Yan Luo and Joseph </a:t>
            </a:r>
            <a:r>
              <a:rPr lang="en-US" sz="2200" dirty="0" err="1">
                <a:solidFill>
                  <a:schemeClr val="accent3">
                    <a:lumMod val="25000"/>
                  </a:schemeClr>
                </a:solidFill>
                <a:latin typeface="Abadi" panose="020B0604020104020204" pitchFamily="34" charset="0"/>
              </a:rPr>
              <a:t>Santarcangelo</a:t>
            </a:r>
            <a:r>
              <a:rPr lang="en-US" sz="2200" dirty="0">
                <a:solidFill>
                  <a:schemeClr val="accent3">
                    <a:lumMod val="25000"/>
                  </a:schemeClr>
                </a:solidFill>
                <a:latin typeface="Abadi" panose="020B0604020104020204" pitchFamily="34" charset="0"/>
              </a:rPr>
              <a:t> to create an interactive dashboard to present the launching records of SpaceX. It has a drop-down menu, listing each of the launching pads, and all as a group, a pie chart with the presenting the success launching rates for the selected site, an slider ruler to customize the result and a scatter plot diagram displaying the payload vs class of booster version.</a:t>
            </a:r>
          </a:p>
          <a:p>
            <a:pPr>
              <a:lnSpc>
                <a:spcPct val="100000"/>
              </a:lnSpc>
              <a:spcBef>
                <a:spcPts val="1400"/>
              </a:spcBef>
            </a:pPr>
            <a:r>
              <a:rPr lang="en-US" sz="2200" dirty="0">
                <a:solidFill>
                  <a:schemeClr val="accent3">
                    <a:lumMod val="25000"/>
                  </a:schemeClr>
                </a:solidFill>
                <a:latin typeface="Abadi" panose="020B0604020104020204" pitchFamily="34" charset="0"/>
              </a:rPr>
              <a:t>This plots enable the decision makers to discriminate the date in a visual manner and customizes the plots to filter the information depending of input parameters such as site, and payloads.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Interactive Dashboard with </a:t>
            </a:r>
            <a:r>
              <a:rPr lang="en-US" sz="2200" dirty="0" err="1">
                <a:solidFill>
                  <a:schemeClr val="accent3">
                    <a:lumMod val="25000"/>
                  </a:schemeClr>
                </a:solidFill>
                <a:latin typeface="Abadi" panose="020B0604020104020204" pitchFamily="34" charset="0"/>
                <a:hlinkClick r:id="rId3"/>
              </a:rPr>
              <a:t>Ploty</a:t>
            </a:r>
            <a:r>
              <a:rPr lang="en-US" sz="2200" dirty="0">
                <a:solidFill>
                  <a:schemeClr val="accent3">
                    <a:lumMod val="25000"/>
                  </a:schemeClr>
                </a:solidFill>
                <a:latin typeface="Abadi" panose="020B0604020104020204" pitchFamily="34" charset="0"/>
                <a:hlinkClick r:id="rId3"/>
              </a:rPr>
              <a:t> Dash GitHub notebook</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To elaborate a predictive analysis, the dataset is used as follows:</a:t>
            </a:r>
          </a:p>
          <a:p>
            <a:pPr lvl="1">
              <a:lnSpc>
                <a:spcPct val="100000"/>
              </a:lnSpc>
              <a:spcBef>
                <a:spcPts val="1400"/>
              </a:spcBef>
            </a:pPr>
            <a:r>
              <a:rPr lang="en-US" sz="1800" dirty="0">
                <a:solidFill>
                  <a:schemeClr val="accent3">
                    <a:lumMod val="25000"/>
                  </a:schemeClr>
                </a:solidFill>
                <a:latin typeface="Abadi" panose="020B0604020104020204" pitchFamily="34" charset="0"/>
              </a:rPr>
              <a:t>Load data using Pandas </a:t>
            </a:r>
            <a:r>
              <a:rPr lang="en-US" sz="1800" dirty="0" err="1">
                <a:solidFill>
                  <a:schemeClr val="accent3">
                    <a:lumMod val="25000"/>
                  </a:schemeClr>
                </a:solidFill>
                <a:latin typeface="Abadi" panose="020B0604020104020204" pitchFamily="34" charset="0"/>
              </a:rPr>
              <a:t>dataframe</a:t>
            </a:r>
            <a:r>
              <a:rPr lang="en-US" sz="1800" dirty="0">
                <a:solidFill>
                  <a:schemeClr val="accent3">
                    <a:lumMod val="25000"/>
                  </a:schemeClr>
                </a:solidFill>
                <a:latin typeface="Abadi" panose="020B0604020104020204" pitchFamily="34" charset="0"/>
              </a:rPr>
              <a:t> and </a:t>
            </a:r>
            <a:r>
              <a:rPr lang="en-US" sz="1800" dirty="0" err="1">
                <a:solidFill>
                  <a:schemeClr val="accent3">
                    <a:lumMod val="25000"/>
                  </a:schemeClr>
                </a:solidFill>
                <a:latin typeface="Abadi" panose="020B0604020104020204" pitchFamily="34" charset="0"/>
              </a:rPr>
              <a:t>Numpy</a:t>
            </a:r>
            <a:r>
              <a:rPr lang="en-US" sz="1800" dirty="0">
                <a:solidFill>
                  <a:schemeClr val="accent3">
                    <a:lumMod val="25000"/>
                  </a:schemeClr>
                </a:solidFill>
                <a:latin typeface="Abadi" panose="020B0604020104020204" pitchFamily="34" charset="0"/>
              </a:rPr>
              <a:t> </a:t>
            </a:r>
            <a:r>
              <a:rPr lang="en-US" sz="1800" dirty="0" err="1">
                <a:solidFill>
                  <a:schemeClr val="accent3">
                    <a:lumMod val="25000"/>
                  </a:schemeClr>
                </a:solidFill>
                <a:latin typeface="Abadi" panose="020B0604020104020204" pitchFamily="34" charset="0"/>
              </a:rPr>
              <a:t>arry</a:t>
            </a:r>
            <a:r>
              <a:rPr lang="en-US" sz="1800" dirty="0">
                <a:solidFill>
                  <a:schemeClr val="accent3">
                    <a:lumMod val="25000"/>
                  </a:schemeClr>
                </a:solidFill>
                <a:latin typeface="Abadi" panose="020B0604020104020204" pitchFamily="34" charset="0"/>
              </a:rPr>
              <a:t>.</a:t>
            </a:r>
          </a:p>
          <a:p>
            <a:pPr lvl="1">
              <a:lnSpc>
                <a:spcPct val="100000"/>
              </a:lnSpc>
              <a:spcBef>
                <a:spcPts val="1400"/>
              </a:spcBef>
            </a:pPr>
            <a:r>
              <a:rPr lang="en-US" sz="1800" dirty="0">
                <a:solidFill>
                  <a:schemeClr val="accent3">
                    <a:lumMod val="25000"/>
                  </a:schemeClr>
                </a:solidFill>
                <a:latin typeface="Abadi" panose="020B0604020104020204" pitchFamily="34" charset="0"/>
              </a:rPr>
              <a:t>Standardize the data and transform it for analysis.</a:t>
            </a:r>
          </a:p>
          <a:p>
            <a:pPr lvl="1">
              <a:lnSpc>
                <a:spcPct val="100000"/>
              </a:lnSpc>
              <a:spcBef>
                <a:spcPts val="1400"/>
              </a:spcBef>
            </a:pPr>
            <a:r>
              <a:rPr lang="en-US" sz="1800" dirty="0">
                <a:latin typeface="Abadi" panose="020B0604020104020204" pitchFamily="34" charset="0"/>
              </a:rPr>
              <a:t>Split our data into training and test data sets, and list the amount of test samples.</a:t>
            </a:r>
          </a:p>
          <a:p>
            <a:pPr lvl="1">
              <a:lnSpc>
                <a:spcPct val="100000"/>
              </a:lnSpc>
              <a:spcBef>
                <a:spcPts val="1400"/>
              </a:spcBef>
            </a:pPr>
            <a:r>
              <a:rPr lang="en-US" sz="1800" dirty="0">
                <a:latin typeface="Abadi" panose="020B0604020104020204" pitchFamily="34" charset="0"/>
              </a:rPr>
              <a:t>Create a logistic regression object, a </a:t>
            </a:r>
            <a:r>
              <a:rPr lang="en-US" sz="1800" dirty="0" err="1">
                <a:latin typeface="Abadi" panose="020B0604020104020204" pitchFamily="34" charset="0"/>
              </a:rPr>
              <a:t>GridSearchCV</a:t>
            </a:r>
            <a:r>
              <a:rPr lang="en-US" sz="1800" dirty="0">
                <a:latin typeface="Abadi" panose="020B0604020104020204" pitchFamily="34" charset="0"/>
              </a:rPr>
              <a:t> object </a:t>
            </a:r>
            <a:r>
              <a:rPr lang="en-US" sz="1800" dirty="0" err="1">
                <a:latin typeface="Abadi" panose="020B0604020104020204" pitchFamily="34" charset="0"/>
              </a:rPr>
              <a:t>logreg</a:t>
            </a:r>
            <a:r>
              <a:rPr lang="en-US" sz="1800" dirty="0">
                <a:latin typeface="Abadi" panose="020B0604020104020204" pitchFamily="34" charset="0"/>
              </a:rPr>
              <a:t>, a support vector object, a decision tree classifier object, and a k nearest neighbors object to fit the objects, and find the best parameters. </a:t>
            </a:r>
          </a:p>
          <a:p>
            <a:pPr lvl="1">
              <a:lnSpc>
                <a:spcPct val="100000"/>
              </a:lnSpc>
              <a:spcBef>
                <a:spcPts val="1400"/>
              </a:spcBef>
            </a:pPr>
            <a:r>
              <a:rPr lang="en-US" sz="1800" dirty="0">
                <a:latin typeface="Abadi" panose="020B0604020104020204" pitchFamily="34" charset="0"/>
              </a:rPr>
              <a:t>Calculate the accuracy on the test data using the method </a:t>
            </a:r>
            <a:r>
              <a:rPr lang="en-US" sz="1800" i="1" dirty="0">
                <a:latin typeface="Abadi" panose="020B0604020104020204" pitchFamily="34" charset="0"/>
              </a:rPr>
              <a:t>score </a:t>
            </a:r>
            <a:r>
              <a:rPr lang="en-US" sz="1800" dirty="0">
                <a:latin typeface="Abadi" panose="020B0604020104020204" pitchFamily="34" charset="0"/>
              </a:rPr>
              <a:t>for each object.</a:t>
            </a:r>
          </a:p>
          <a:p>
            <a:pPr lvl="1">
              <a:lnSpc>
                <a:spcPct val="100000"/>
              </a:lnSpc>
              <a:spcBef>
                <a:spcPts val="1400"/>
              </a:spcBef>
            </a:pPr>
            <a:r>
              <a:rPr lang="en-US" sz="1800" dirty="0">
                <a:latin typeface="Abadi" panose="020B0604020104020204" pitchFamily="34" charset="0"/>
              </a:rPr>
              <a:t>Find the method performs best.</a:t>
            </a:r>
          </a:p>
          <a:p>
            <a:pPr lvl="1">
              <a:lnSpc>
                <a:spcPct val="100000"/>
              </a:lnSpc>
              <a:spcBef>
                <a:spcPts val="1400"/>
              </a:spcBef>
            </a:pPr>
            <a:endParaRPr lang="en-US" sz="1800" dirty="0">
              <a:solidFill>
                <a:srgbClr val="FF0000"/>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Machine Learning Prediction GitHub notebook</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D6D770-A6A0-B94C-A83F-27965A547B2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6" name="Content Placeholder 4">
            <a:extLst>
              <a:ext uri="{FF2B5EF4-FFF2-40B4-BE49-F238E27FC236}">
                <a16:creationId xmlns:a16="http://schemas.microsoft.com/office/drawing/2014/main" id="{045E7397-1CAF-4812-8C60-AA81A916C82D}"/>
              </a:ext>
            </a:extLst>
          </p:cNvPr>
          <p:cNvSpPr txBox="1">
            <a:spLocks/>
          </p:cNvSpPr>
          <p:nvPr/>
        </p:nvSpPr>
        <p:spPr>
          <a:xfrm>
            <a:off x="770011" y="1380967"/>
            <a:ext cx="9745589"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hlinkClick r:id="rId3"/>
              </a:rPr>
              <a:t>EDA with Data Visualization</a:t>
            </a:r>
            <a:r>
              <a:rPr lang="en-US" sz="2200">
                <a:solidFill>
                  <a:schemeClr val="accent3">
                    <a:lumMod val="25000"/>
                  </a:schemeClr>
                </a:solidFill>
                <a:latin typeface="Abadi"/>
              </a:rPr>
              <a:t> Flight number vs. launch site chart:</a:t>
            </a:r>
          </a:p>
          <a:p>
            <a:pPr lvl="1">
              <a:lnSpc>
                <a:spcPct val="100000"/>
              </a:lnSpc>
              <a:spcBef>
                <a:spcPts val="1400"/>
              </a:spcBef>
            </a:pPr>
            <a:r>
              <a:rPr lang="en-US" sz="1800">
                <a:solidFill>
                  <a:schemeClr val="accent3">
                    <a:lumMod val="25000"/>
                  </a:schemeClr>
                </a:solidFill>
                <a:latin typeface="Abadi"/>
              </a:rPr>
              <a:t>Shows CCAFS SL40 had more launches than the other two sites, and as flights increased, the successful rate of return increased in all sites.</a:t>
            </a:r>
          </a:p>
          <a:p>
            <a:pPr lvl="1">
              <a:lnSpc>
                <a:spcPct val="100000"/>
              </a:lnSpc>
              <a:spcBef>
                <a:spcPts val="1400"/>
              </a:spcBef>
            </a:pPr>
            <a:endParaRPr lang="en-US" sz="1800">
              <a:solidFill>
                <a:schemeClr val="accent3">
                  <a:lumMod val="25000"/>
                </a:schemeClr>
              </a:solidFill>
              <a:latin typeface="Abadi"/>
            </a:endParaRPr>
          </a:p>
          <a:p>
            <a:pPr lvl="1">
              <a:lnSpc>
                <a:spcPct val="100000"/>
              </a:lnSpc>
              <a:spcBef>
                <a:spcPts val="1400"/>
              </a:spcBef>
            </a:pPr>
            <a:endParaRPr lang="en-US" sz="1800">
              <a:solidFill>
                <a:schemeClr val="accent3">
                  <a:lumMod val="25000"/>
                </a:schemeClr>
              </a:solidFill>
              <a:latin typeface="Abadi"/>
            </a:endParaRPr>
          </a:p>
          <a:p>
            <a:endParaRPr lang="en-US" dirty="0"/>
          </a:p>
        </p:txBody>
      </p:sp>
      <p:pic>
        <p:nvPicPr>
          <p:cNvPr id="7" name="Picture 6">
            <a:extLst>
              <a:ext uri="{FF2B5EF4-FFF2-40B4-BE49-F238E27FC236}">
                <a16:creationId xmlns:a16="http://schemas.microsoft.com/office/drawing/2014/main" id="{0321D034-E25F-45BD-BBA6-FB20840F947C}"/>
              </a:ext>
            </a:extLst>
          </p:cNvPr>
          <p:cNvPicPr>
            <a:picLocks noChangeAspect="1"/>
          </p:cNvPicPr>
          <p:nvPr/>
        </p:nvPicPr>
        <p:blipFill rotWithShape="1">
          <a:blip r:embed="rId4"/>
          <a:srcRect/>
          <a:stretch/>
        </p:blipFill>
        <p:spPr>
          <a:xfrm>
            <a:off x="1613790" y="2494428"/>
            <a:ext cx="8058029" cy="419339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6" name="Content Placeholder 4">
            <a:extLst>
              <a:ext uri="{FF2B5EF4-FFF2-40B4-BE49-F238E27FC236}">
                <a16:creationId xmlns:a16="http://schemas.microsoft.com/office/drawing/2014/main" id="{AFFA7D87-EB2D-44D0-8340-3D8FD5035499}"/>
              </a:ext>
            </a:extLst>
          </p:cNvPr>
          <p:cNvSpPr txBox="1">
            <a:spLocks/>
          </p:cNvSpPr>
          <p:nvPr/>
        </p:nvSpPr>
        <p:spPr>
          <a:xfrm>
            <a:off x="770010" y="1415691"/>
            <a:ext cx="9745589"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hlinkClick r:id="rId3"/>
              </a:rPr>
              <a:t>EDA with Data Visualization</a:t>
            </a:r>
            <a:r>
              <a:rPr lang="en-US" sz="2200">
                <a:solidFill>
                  <a:schemeClr val="accent3">
                    <a:lumMod val="25000"/>
                  </a:schemeClr>
                </a:solidFill>
                <a:latin typeface="Abadi"/>
              </a:rPr>
              <a:t> Payload mass vs. launch site chart:</a:t>
            </a:r>
          </a:p>
          <a:p>
            <a:pPr lvl="1">
              <a:lnSpc>
                <a:spcPct val="100000"/>
              </a:lnSpc>
              <a:spcBef>
                <a:spcPts val="1400"/>
              </a:spcBef>
            </a:pPr>
            <a:r>
              <a:rPr lang="en-US" sz="1800">
                <a:solidFill>
                  <a:schemeClr val="accent3">
                    <a:lumMod val="25000"/>
                  </a:schemeClr>
                </a:solidFill>
                <a:latin typeface="Abadi"/>
              </a:rPr>
              <a:t>Shows the max payload per site and the landing success per pay load at each site.</a:t>
            </a:r>
          </a:p>
          <a:p>
            <a:pPr lvl="1">
              <a:lnSpc>
                <a:spcPct val="100000"/>
              </a:lnSpc>
              <a:spcBef>
                <a:spcPts val="1400"/>
              </a:spcBef>
            </a:pPr>
            <a:endParaRPr lang="en-US" sz="1800">
              <a:solidFill>
                <a:schemeClr val="accent3">
                  <a:lumMod val="25000"/>
                </a:schemeClr>
              </a:solidFill>
              <a:latin typeface="Abadi"/>
            </a:endParaRPr>
          </a:p>
          <a:p>
            <a:pPr lvl="1">
              <a:lnSpc>
                <a:spcPct val="100000"/>
              </a:lnSpc>
              <a:spcBef>
                <a:spcPts val="1400"/>
              </a:spcBef>
            </a:pPr>
            <a:endParaRPr lang="en-US" sz="1800">
              <a:solidFill>
                <a:schemeClr val="accent3">
                  <a:lumMod val="25000"/>
                </a:schemeClr>
              </a:solidFill>
              <a:latin typeface="Abadi"/>
            </a:endParaRPr>
          </a:p>
          <a:p>
            <a:endParaRPr lang="en-US" dirty="0"/>
          </a:p>
        </p:txBody>
      </p:sp>
      <p:pic>
        <p:nvPicPr>
          <p:cNvPr id="7" name="Picture 6">
            <a:extLst>
              <a:ext uri="{FF2B5EF4-FFF2-40B4-BE49-F238E27FC236}">
                <a16:creationId xmlns:a16="http://schemas.microsoft.com/office/drawing/2014/main" id="{7BA8974F-D253-4B6F-9AE6-9566064FEBB7}"/>
              </a:ext>
            </a:extLst>
          </p:cNvPr>
          <p:cNvPicPr>
            <a:picLocks noChangeAspect="1"/>
          </p:cNvPicPr>
          <p:nvPr/>
        </p:nvPicPr>
        <p:blipFill rotWithShape="1">
          <a:blip r:embed="rId4"/>
          <a:srcRect t="22388"/>
          <a:stretch/>
        </p:blipFill>
        <p:spPr>
          <a:xfrm>
            <a:off x="1970916" y="2279781"/>
            <a:ext cx="7343775" cy="4612943"/>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6" name="Content Placeholder 4">
            <a:extLst>
              <a:ext uri="{FF2B5EF4-FFF2-40B4-BE49-F238E27FC236}">
                <a16:creationId xmlns:a16="http://schemas.microsoft.com/office/drawing/2014/main" id="{B9353B05-F079-48DA-BB9D-48AADEDA74F1}"/>
              </a:ext>
            </a:extLst>
          </p:cNvPr>
          <p:cNvSpPr txBox="1">
            <a:spLocks/>
          </p:cNvSpPr>
          <p:nvPr/>
        </p:nvSpPr>
        <p:spPr>
          <a:xfrm>
            <a:off x="770010" y="1380967"/>
            <a:ext cx="9745589"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hlinkClick r:id="rId3"/>
              </a:rPr>
              <a:t>EDA with Data Visualization</a:t>
            </a:r>
            <a:r>
              <a:rPr lang="en-US" sz="2200">
                <a:solidFill>
                  <a:schemeClr val="accent3">
                    <a:lumMod val="25000"/>
                  </a:schemeClr>
                </a:solidFill>
                <a:latin typeface="Abadi"/>
              </a:rPr>
              <a:t> Orbit vs. Class chart:</a:t>
            </a:r>
          </a:p>
          <a:p>
            <a:pPr lvl="1">
              <a:lnSpc>
                <a:spcPct val="100000"/>
              </a:lnSpc>
              <a:spcBef>
                <a:spcPts val="1400"/>
              </a:spcBef>
            </a:pPr>
            <a:r>
              <a:rPr lang="en-US" sz="1800">
                <a:solidFill>
                  <a:schemeClr val="accent3">
                    <a:lumMod val="25000"/>
                  </a:schemeClr>
                </a:solidFill>
                <a:latin typeface="Abadi"/>
              </a:rPr>
              <a:t>Indicates the rate of landing success per orbit.</a:t>
            </a:r>
          </a:p>
          <a:p>
            <a:pPr lvl="1">
              <a:lnSpc>
                <a:spcPct val="100000"/>
              </a:lnSpc>
              <a:spcBef>
                <a:spcPts val="1400"/>
              </a:spcBef>
            </a:pPr>
            <a:endParaRPr lang="en-US" sz="1800">
              <a:solidFill>
                <a:schemeClr val="accent3">
                  <a:lumMod val="25000"/>
                </a:schemeClr>
              </a:solidFill>
              <a:latin typeface="Abadi"/>
            </a:endParaRPr>
          </a:p>
          <a:p>
            <a:pPr lvl="1">
              <a:lnSpc>
                <a:spcPct val="100000"/>
              </a:lnSpc>
              <a:spcBef>
                <a:spcPts val="1400"/>
              </a:spcBef>
            </a:pPr>
            <a:endParaRPr lang="en-US" sz="1800">
              <a:solidFill>
                <a:schemeClr val="accent3">
                  <a:lumMod val="25000"/>
                </a:schemeClr>
              </a:solidFill>
              <a:latin typeface="Abadi"/>
            </a:endParaRPr>
          </a:p>
          <a:p>
            <a:endParaRPr lang="en-US" dirty="0"/>
          </a:p>
        </p:txBody>
      </p:sp>
      <p:pic>
        <p:nvPicPr>
          <p:cNvPr id="7" name="Picture 6">
            <a:extLst>
              <a:ext uri="{FF2B5EF4-FFF2-40B4-BE49-F238E27FC236}">
                <a16:creationId xmlns:a16="http://schemas.microsoft.com/office/drawing/2014/main" id="{AD9FE11D-DE45-479D-845D-48D7F506E3F9}"/>
              </a:ext>
            </a:extLst>
          </p:cNvPr>
          <p:cNvPicPr>
            <a:picLocks noChangeAspect="1"/>
          </p:cNvPicPr>
          <p:nvPr/>
        </p:nvPicPr>
        <p:blipFill>
          <a:blip r:embed="rId4"/>
          <a:stretch>
            <a:fillRect/>
          </a:stretch>
        </p:blipFill>
        <p:spPr>
          <a:xfrm>
            <a:off x="2163040" y="2290048"/>
            <a:ext cx="6959527" cy="447583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6" name="Content Placeholder 4">
            <a:extLst>
              <a:ext uri="{FF2B5EF4-FFF2-40B4-BE49-F238E27FC236}">
                <a16:creationId xmlns:a16="http://schemas.microsoft.com/office/drawing/2014/main" id="{D7180794-336D-461D-9E7A-12FF183FCDAF}"/>
              </a:ext>
            </a:extLst>
          </p:cNvPr>
          <p:cNvSpPr txBox="1">
            <a:spLocks/>
          </p:cNvSpPr>
          <p:nvPr/>
        </p:nvSpPr>
        <p:spPr>
          <a:xfrm>
            <a:off x="770010" y="1380967"/>
            <a:ext cx="9745589"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hlinkClick r:id="rId3"/>
              </a:rPr>
              <a:t>EDA with Data Visualization</a:t>
            </a:r>
            <a:r>
              <a:rPr lang="en-US" sz="2200">
                <a:solidFill>
                  <a:schemeClr val="accent3">
                    <a:lumMod val="25000"/>
                  </a:schemeClr>
                </a:solidFill>
                <a:latin typeface="Abadi"/>
              </a:rPr>
              <a:t> Flight number vs. orbit chart:</a:t>
            </a:r>
          </a:p>
          <a:p>
            <a:pPr lvl="1">
              <a:lnSpc>
                <a:spcPct val="100000"/>
              </a:lnSpc>
              <a:spcBef>
                <a:spcPts val="1400"/>
              </a:spcBef>
            </a:pPr>
            <a:r>
              <a:rPr lang="en-US" sz="1800">
                <a:solidFill>
                  <a:schemeClr val="accent3">
                    <a:lumMod val="25000"/>
                  </a:schemeClr>
                </a:solidFill>
                <a:latin typeface="Abadi"/>
              </a:rPr>
              <a:t>Shows the what progression of landing success per orbit and the increasingly use of different orbit as the flights increases.</a:t>
            </a:r>
          </a:p>
          <a:p>
            <a:pPr lvl="1">
              <a:lnSpc>
                <a:spcPct val="100000"/>
              </a:lnSpc>
              <a:spcBef>
                <a:spcPts val="1400"/>
              </a:spcBef>
            </a:pPr>
            <a:endParaRPr lang="en-US" sz="1800">
              <a:solidFill>
                <a:schemeClr val="accent3">
                  <a:lumMod val="25000"/>
                </a:schemeClr>
              </a:solidFill>
              <a:latin typeface="Abadi"/>
            </a:endParaRPr>
          </a:p>
          <a:p>
            <a:pPr lvl="1">
              <a:lnSpc>
                <a:spcPct val="100000"/>
              </a:lnSpc>
              <a:spcBef>
                <a:spcPts val="1400"/>
              </a:spcBef>
            </a:pPr>
            <a:endParaRPr lang="en-US" sz="1800">
              <a:solidFill>
                <a:schemeClr val="accent3">
                  <a:lumMod val="25000"/>
                </a:schemeClr>
              </a:solidFill>
              <a:latin typeface="Abadi"/>
            </a:endParaRPr>
          </a:p>
          <a:p>
            <a:endParaRPr lang="en-US" dirty="0"/>
          </a:p>
        </p:txBody>
      </p:sp>
      <p:pic>
        <p:nvPicPr>
          <p:cNvPr id="7" name="Picture 6">
            <a:extLst>
              <a:ext uri="{FF2B5EF4-FFF2-40B4-BE49-F238E27FC236}">
                <a16:creationId xmlns:a16="http://schemas.microsoft.com/office/drawing/2014/main" id="{B740AD3B-F809-4D9A-9D68-FA8AC2573742}"/>
              </a:ext>
            </a:extLst>
          </p:cNvPr>
          <p:cNvPicPr>
            <a:picLocks noChangeAspect="1"/>
          </p:cNvPicPr>
          <p:nvPr/>
        </p:nvPicPr>
        <p:blipFill rotWithShape="1">
          <a:blip r:embed="rId4"/>
          <a:srcRect t="23162"/>
          <a:stretch/>
        </p:blipFill>
        <p:spPr>
          <a:xfrm>
            <a:off x="3012849" y="2596329"/>
            <a:ext cx="5259909" cy="407472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6" name="Content Placeholder 4">
            <a:extLst>
              <a:ext uri="{FF2B5EF4-FFF2-40B4-BE49-F238E27FC236}">
                <a16:creationId xmlns:a16="http://schemas.microsoft.com/office/drawing/2014/main" id="{EF0BA75B-9EB8-446C-914C-715E13D5EDDF}"/>
              </a:ext>
            </a:extLst>
          </p:cNvPr>
          <p:cNvSpPr txBox="1">
            <a:spLocks/>
          </p:cNvSpPr>
          <p:nvPr/>
        </p:nvSpPr>
        <p:spPr>
          <a:xfrm>
            <a:off x="770010" y="1415691"/>
            <a:ext cx="9745589"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hlinkClick r:id="rId3"/>
              </a:rPr>
              <a:t>EDA with Data Visualization</a:t>
            </a:r>
            <a:r>
              <a:rPr lang="en-US" sz="2200">
                <a:solidFill>
                  <a:schemeClr val="accent3">
                    <a:lumMod val="25000"/>
                  </a:schemeClr>
                </a:solidFill>
                <a:latin typeface="Abadi"/>
              </a:rPr>
              <a:t> Payload vs. Orbit chart:</a:t>
            </a:r>
          </a:p>
          <a:p>
            <a:pPr lvl="1">
              <a:lnSpc>
                <a:spcPct val="100000"/>
              </a:lnSpc>
              <a:spcBef>
                <a:spcPts val="1400"/>
              </a:spcBef>
            </a:pPr>
            <a:r>
              <a:rPr lang="en-US" sz="1800">
                <a:solidFill>
                  <a:schemeClr val="accent3">
                    <a:lumMod val="25000"/>
                  </a:schemeClr>
                </a:solidFill>
                <a:latin typeface="Abadi"/>
              </a:rPr>
              <a:t>This chart relates the increase of payload to successful landing per orbit.</a:t>
            </a:r>
          </a:p>
          <a:p>
            <a:pPr lvl="1">
              <a:lnSpc>
                <a:spcPct val="100000"/>
              </a:lnSpc>
              <a:spcBef>
                <a:spcPts val="1400"/>
              </a:spcBef>
            </a:pPr>
            <a:endParaRPr lang="en-US" sz="1800">
              <a:solidFill>
                <a:schemeClr val="accent3">
                  <a:lumMod val="25000"/>
                </a:schemeClr>
              </a:solidFill>
              <a:latin typeface="Abadi"/>
            </a:endParaRPr>
          </a:p>
          <a:p>
            <a:pPr lvl="1">
              <a:lnSpc>
                <a:spcPct val="100000"/>
              </a:lnSpc>
              <a:spcBef>
                <a:spcPts val="1400"/>
              </a:spcBef>
            </a:pPr>
            <a:endParaRPr lang="en-US" sz="1800">
              <a:solidFill>
                <a:schemeClr val="accent3">
                  <a:lumMod val="25000"/>
                </a:schemeClr>
              </a:solidFill>
              <a:latin typeface="Abadi"/>
            </a:endParaRPr>
          </a:p>
          <a:p>
            <a:endParaRPr lang="en-US" dirty="0"/>
          </a:p>
        </p:txBody>
      </p:sp>
      <p:pic>
        <p:nvPicPr>
          <p:cNvPr id="7" name="Picture 6">
            <a:extLst>
              <a:ext uri="{FF2B5EF4-FFF2-40B4-BE49-F238E27FC236}">
                <a16:creationId xmlns:a16="http://schemas.microsoft.com/office/drawing/2014/main" id="{5FB986F1-6CC0-4693-B123-A8A03DD2B598}"/>
              </a:ext>
            </a:extLst>
          </p:cNvPr>
          <p:cNvPicPr>
            <a:picLocks noChangeAspect="1"/>
          </p:cNvPicPr>
          <p:nvPr/>
        </p:nvPicPr>
        <p:blipFill rotWithShape="1">
          <a:blip r:embed="rId4"/>
          <a:srcRect t="23177"/>
          <a:stretch/>
        </p:blipFill>
        <p:spPr>
          <a:xfrm>
            <a:off x="2785304" y="2348659"/>
            <a:ext cx="5715000" cy="454406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6" name="Content Placeholder 4">
            <a:extLst>
              <a:ext uri="{FF2B5EF4-FFF2-40B4-BE49-F238E27FC236}">
                <a16:creationId xmlns:a16="http://schemas.microsoft.com/office/drawing/2014/main" id="{5CD48713-2747-4953-9B16-15B8E2DC76D3}"/>
              </a:ext>
            </a:extLst>
          </p:cNvPr>
          <p:cNvSpPr txBox="1">
            <a:spLocks/>
          </p:cNvSpPr>
          <p:nvPr/>
        </p:nvSpPr>
        <p:spPr>
          <a:xfrm>
            <a:off x="770010" y="1380967"/>
            <a:ext cx="9745589" cy="1697899"/>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hlinkClick r:id="rId3"/>
              </a:rPr>
              <a:t>EDA with Data Visualization</a:t>
            </a:r>
            <a:r>
              <a:rPr lang="en-US" sz="2200">
                <a:solidFill>
                  <a:schemeClr val="accent3">
                    <a:lumMod val="25000"/>
                  </a:schemeClr>
                </a:solidFill>
                <a:latin typeface="Abadi"/>
              </a:rPr>
              <a:t> Date vs. Success rate chart:</a:t>
            </a:r>
          </a:p>
          <a:p>
            <a:pPr lvl="1">
              <a:lnSpc>
                <a:spcPct val="100000"/>
              </a:lnSpc>
              <a:spcBef>
                <a:spcPts val="1400"/>
              </a:spcBef>
            </a:pPr>
            <a:r>
              <a:rPr lang="en-US" sz="1800">
                <a:solidFill>
                  <a:schemeClr val="accent3">
                    <a:lumMod val="25000"/>
                  </a:schemeClr>
                </a:solidFill>
                <a:latin typeface="Abadi"/>
              </a:rPr>
              <a:t>This graph shows the increase of average rate of successful landings as the project moves over time.</a:t>
            </a:r>
          </a:p>
          <a:p>
            <a:pPr lvl="1">
              <a:lnSpc>
                <a:spcPct val="100000"/>
              </a:lnSpc>
              <a:spcBef>
                <a:spcPts val="1400"/>
              </a:spcBef>
            </a:pPr>
            <a:endParaRPr lang="en-US" sz="1800">
              <a:solidFill>
                <a:schemeClr val="accent3">
                  <a:lumMod val="25000"/>
                </a:schemeClr>
              </a:solidFill>
              <a:latin typeface="Abadi"/>
            </a:endParaRPr>
          </a:p>
          <a:p>
            <a:pPr lvl="1">
              <a:lnSpc>
                <a:spcPct val="100000"/>
              </a:lnSpc>
              <a:spcBef>
                <a:spcPts val="1400"/>
              </a:spcBef>
            </a:pPr>
            <a:endParaRPr lang="en-US" sz="1800">
              <a:solidFill>
                <a:schemeClr val="accent3">
                  <a:lumMod val="25000"/>
                </a:schemeClr>
              </a:solidFill>
              <a:latin typeface="Abadi"/>
            </a:endParaRPr>
          </a:p>
          <a:p>
            <a:endParaRPr lang="en-US" dirty="0"/>
          </a:p>
        </p:txBody>
      </p:sp>
      <p:pic>
        <p:nvPicPr>
          <p:cNvPr id="7" name="Picture 6">
            <a:extLst>
              <a:ext uri="{FF2B5EF4-FFF2-40B4-BE49-F238E27FC236}">
                <a16:creationId xmlns:a16="http://schemas.microsoft.com/office/drawing/2014/main" id="{0C0872DF-8FC3-4085-B7E9-2C57E966606E}"/>
              </a:ext>
            </a:extLst>
          </p:cNvPr>
          <p:cNvPicPr>
            <a:picLocks noChangeAspect="1"/>
          </p:cNvPicPr>
          <p:nvPr/>
        </p:nvPicPr>
        <p:blipFill rotWithShape="1">
          <a:blip r:embed="rId4"/>
          <a:srcRect t="24008"/>
          <a:stretch/>
        </p:blipFill>
        <p:spPr>
          <a:xfrm>
            <a:off x="2784548" y="2612662"/>
            <a:ext cx="6486525" cy="3814549"/>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8936"/>
            <a:ext cx="9745589" cy="129954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The query selects all names from the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column and removes duplicate values by </a:t>
            </a:r>
            <a:r>
              <a:rPr lang="en-US" sz="2200" dirty="0" err="1">
                <a:solidFill>
                  <a:schemeClr val="accent3">
                    <a:lumMod val="25000"/>
                  </a:schemeClr>
                </a:solidFill>
                <a:latin typeface="Abadi" panose="020B0604020104020204" pitchFamily="34" charset="0"/>
              </a:rPr>
              <a:t>usint</a:t>
            </a:r>
            <a:r>
              <a:rPr lang="en-US" sz="2200" dirty="0">
                <a:solidFill>
                  <a:schemeClr val="accent3">
                    <a:lumMod val="25000"/>
                  </a:schemeClr>
                </a:solidFill>
                <a:latin typeface="Abadi" panose="020B0604020104020204" pitchFamily="34" charset="0"/>
              </a:rPr>
              <a:t> the DISTINCT function.</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A93333E8-86D5-49A8-AF4D-273B148E6B37}"/>
              </a:ext>
            </a:extLst>
          </p:cNvPr>
          <p:cNvPicPr>
            <a:picLocks noChangeAspect="1"/>
          </p:cNvPicPr>
          <p:nvPr/>
        </p:nvPicPr>
        <p:blipFill>
          <a:blip r:embed="rId3"/>
          <a:stretch>
            <a:fillRect/>
          </a:stretch>
        </p:blipFill>
        <p:spPr>
          <a:xfrm>
            <a:off x="1163628" y="2708476"/>
            <a:ext cx="8922744" cy="385111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08" y="1389367"/>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names start with `KSC`</a:t>
            </a:r>
          </a:p>
          <a:p>
            <a:pPr>
              <a:lnSpc>
                <a:spcPct val="100000"/>
              </a:lnSpc>
              <a:spcBef>
                <a:spcPts val="1400"/>
              </a:spcBef>
            </a:pPr>
            <a:r>
              <a:rPr lang="en-US" sz="2200" dirty="0">
                <a:solidFill>
                  <a:schemeClr val="accent3">
                    <a:lumMod val="25000"/>
                  </a:schemeClr>
                </a:solidFill>
                <a:latin typeface="Abadi" panose="020B0604020104020204" pitchFamily="34" charset="0"/>
              </a:rPr>
              <a:t>The selection processed all rows where the launch site name start with KSC.</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'KSC'</a:t>
            </a:r>
          </a:p>
        </p:txBody>
      </p:sp>
      <p:pic>
        <p:nvPicPr>
          <p:cNvPr id="6" name="Picture 5">
            <a:extLst>
              <a:ext uri="{FF2B5EF4-FFF2-40B4-BE49-F238E27FC236}">
                <a16:creationId xmlns:a16="http://schemas.microsoft.com/office/drawing/2014/main" id="{6F004CE0-1E89-475F-9C33-8BC266F54C0A}"/>
              </a:ext>
            </a:extLst>
          </p:cNvPr>
          <p:cNvPicPr>
            <a:picLocks noChangeAspect="1"/>
          </p:cNvPicPr>
          <p:nvPr/>
        </p:nvPicPr>
        <p:blipFill>
          <a:blip r:embed="rId3"/>
          <a:stretch>
            <a:fillRect/>
          </a:stretch>
        </p:blipFill>
        <p:spPr>
          <a:xfrm>
            <a:off x="1638931" y="2373126"/>
            <a:ext cx="8007745" cy="4351338"/>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12516"/>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This selection sums all the values in the Payload mass column where the customer name contains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6D155612-C048-49D2-B8A0-6F0EF0A91F33}"/>
              </a:ext>
            </a:extLst>
          </p:cNvPr>
          <p:cNvPicPr>
            <a:picLocks noChangeAspect="1"/>
          </p:cNvPicPr>
          <p:nvPr/>
        </p:nvPicPr>
        <p:blipFill>
          <a:blip r:embed="rId3"/>
          <a:stretch>
            <a:fillRect/>
          </a:stretch>
        </p:blipFill>
        <p:spPr>
          <a:xfrm>
            <a:off x="1281340" y="3031527"/>
            <a:ext cx="8911690" cy="2994046"/>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23987"/>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The exercise calculate the average value from all values of Payload mass column on all rows where the booster version is equal to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62878A74-2195-462F-BB78-6AEBF48ADE70}"/>
              </a:ext>
            </a:extLst>
          </p:cNvPr>
          <p:cNvPicPr>
            <a:picLocks noChangeAspect="1"/>
          </p:cNvPicPr>
          <p:nvPr/>
        </p:nvPicPr>
        <p:blipFill>
          <a:blip r:embed="rId3"/>
          <a:stretch>
            <a:fillRect/>
          </a:stretch>
        </p:blipFill>
        <p:spPr>
          <a:xfrm>
            <a:off x="1270591" y="3246216"/>
            <a:ext cx="8815781" cy="2930747"/>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700012"/>
            <a:ext cx="10326708" cy="1413164"/>
          </a:xfrm>
          <a:prstGeom prst="rect">
            <a:avLst/>
          </a:prstGeom>
        </p:spPr>
        <p:txBody>
          <a:bodyPr lIns="91440" tIns="45720" rIns="91440" bIns="45720" numCol="1"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This project used public available information to train a machine learning model to predict if a first stage of a launching rocket will land successfully for future use. To do this training we used the following methodologies.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6" name="Content Placeholder 2">
            <a:extLst>
              <a:ext uri="{FF2B5EF4-FFF2-40B4-BE49-F238E27FC236}">
                <a16:creationId xmlns:a16="http://schemas.microsoft.com/office/drawing/2014/main" id="{471B2607-166E-49AF-8E82-71B27EB4216E}"/>
              </a:ext>
            </a:extLst>
          </p:cNvPr>
          <p:cNvSpPr txBox="1">
            <a:spLocks/>
          </p:cNvSpPr>
          <p:nvPr/>
        </p:nvSpPr>
        <p:spPr>
          <a:xfrm>
            <a:off x="1005329" y="3087517"/>
            <a:ext cx="10227768" cy="1100462"/>
          </a:xfrm>
          <a:prstGeom prst="rect">
            <a:avLst/>
          </a:prstGeom>
        </p:spPr>
        <p:txBody>
          <a:bodyPr wrap="square" lIns="0" tIns="45720" rIns="0" bIns="45720" numCol="3"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lvl="1">
              <a:lnSpc>
                <a:spcPct val="100000"/>
              </a:lnSpc>
              <a:spcBef>
                <a:spcPts val="0"/>
              </a:spcBef>
            </a:pPr>
            <a:r>
              <a:rPr lang="en-US" sz="1800" dirty="0">
                <a:solidFill>
                  <a:schemeClr val="accent3">
                    <a:lumMod val="25000"/>
                  </a:schemeClr>
                </a:solidFill>
                <a:latin typeface="Abadi" panose="020B0604020104020204" pitchFamily="34" charset="0"/>
              </a:rPr>
              <a:t>Data collection</a:t>
            </a:r>
          </a:p>
          <a:p>
            <a:pPr lvl="1">
              <a:lnSpc>
                <a:spcPct val="100000"/>
              </a:lnSpc>
              <a:spcBef>
                <a:spcPts val="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0"/>
              </a:spcBef>
            </a:pPr>
            <a:r>
              <a:rPr lang="en-US" sz="1800" dirty="0">
                <a:solidFill>
                  <a:schemeClr val="accent3">
                    <a:lumMod val="25000"/>
                  </a:schemeClr>
                </a:solidFill>
                <a:latin typeface="Abadi" panose="020B0604020104020204" pitchFamily="34" charset="0"/>
              </a:rPr>
              <a:t>EDA with data visualization</a:t>
            </a:r>
          </a:p>
          <a:p>
            <a:pPr lvl="1">
              <a:lnSpc>
                <a:spcPct val="100000"/>
              </a:lnSpc>
              <a:spcBef>
                <a:spcPts val="0"/>
              </a:spcBef>
            </a:pPr>
            <a:r>
              <a:rPr lang="en-US" sz="1800" dirty="0">
                <a:solidFill>
                  <a:schemeClr val="accent3">
                    <a:lumMod val="25000"/>
                  </a:schemeClr>
                </a:solidFill>
                <a:latin typeface="Abadi" panose="020B0604020104020204" pitchFamily="34" charset="0"/>
              </a:rPr>
              <a:t>EDA with SQL</a:t>
            </a:r>
          </a:p>
          <a:p>
            <a:pPr lvl="1">
              <a:lnSpc>
                <a:spcPct val="100000"/>
              </a:lnSpc>
              <a:spcBef>
                <a:spcPts val="0"/>
              </a:spcBef>
            </a:pPr>
            <a:r>
              <a:rPr lang="en-US" sz="1800" dirty="0">
                <a:solidFill>
                  <a:schemeClr val="accent3">
                    <a:lumMod val="25000"/>
                  </a:schemeClr>
                </a:solidFill>
                <a:latin typeface="Abadi" panose="020B0604020104020204" pitchFamily="34" charset="0"/>
              </a:rPr>
              <a:t>Building an interactive map with Folium</a:t>
            </a:r>
          </a:p>
          <a:p>
            <a:pPr lvl="1">
              <a:lnSpc>
                <a:spcPct val="100000"/>
              </a:lnSpc>
              <a:spcBef>
                <a:spcPts val="0"/>
              </a:spcBef>
            </a:pPr>
            <a:r>
              <a:rPr lang="en-US" sz="1800" dirty="0">
                <a:solidFill>
                  <a:schemeClr val="accent3">
                    <a:lumMod val="25000"/>
                  </a:schemeClr>
                </a:solidFill>
                <a:latin typeface="Abadi" panose="020B0604020104020204" pitchFamily="34" charset="0"/>
              </a:rPr>
              <a:t>Building a Dashboard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0"/>
              </a:spcBef>
            </a:pPr>
            <a:r>
              <a:rPr lang="en-US" sz="1800" dirty="0">
                <a:solidFill>
                  <a:schemeClr val="accent3">
                    <a:lumMod val="25000"/>
                  </a:schemeClr>
                </a:solidFill>
                <a:latin typeface="Abadi" panose="020B0604020104020204" pitchFamily="34" charset="0"/>
              </a:rPr>
              <a:t>Predictive analysis (Classification)</a:t>
            </a:r>
          </a:p>
        </p:txBody>
      </p:sp>
      <p:sp>
        <p:nvSpPr>
          <p:cNvPr id="7" name="Content Placeholder 2">
            <a:extLst>
              <a:ext uri="{FF2B5EF4-FFF2-40B4-BE49-F238E27FC236}">
                <a16:creationId xmlns:a16="http://schemas.microsoft.com/office/drawing/2014/main" id="{DF024046-A05D-4D30-9FBE-59DBF2A50701}"/>
              </a:ext>
            </a:extLst>
          </p:cNvPr>
          <p:cNvSpPr txBox="1">
            <a:spLocks/>
          </p:cNvSpPr>
          <p:nvPr/>
        </p:nvSpPr>
        <p:spPr>
          <a:xfrm>
            <a:off x="1005329" y="4649272"/>
            <a:ext cx="10326708" cy="1985691"/>
          </a:xfrm>
          <a:prstGeom prst="rect">
            <a:avLst/>
          </a:prstGeom>
        </p:spPr>
        <p:txBody>
          <a:bodyPr lIns="91440" tIns="45720" rIns="91440" bIns="45720" numCol="1"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lvl="1">
              <a:buFont typeface="Arial" panose="020B0604020202020204" pitchFamily="34" charset="0"/>
              <a:buChar char="•"/>
            </a:pPr>
            <a:r>
              <a:rPr lang="en-US" sz="1800" dirty="0">
                <a:solidFill>
                  <a:schemeClr val="accent3">
                    <a:lumMod val="25000"/>
                  </a:schemeClr>
                </a:solidFill>
                <a:latin typeface="Abadi" panose="020B0604020104020204" pitchFamily="34" charset="0"/>
              </a:rPr>
              <a:t>Data collection and data wrangling of raw information</a:t>
            </a:r>
          </a:p>
          <a:p>
            <a:pPr lvl="1">
              <a:buFont typeface="Arial" panose="020B0604020202020204" pitchFamily="34" charset="0"/>
              <a:buChar char="•"/>
            </a:pPr>
            <a:r>
              <a:rPr lang="en-US" sz="1800" dirty="0">
                <a:solidFill>
                  <a:schemeClr val="accent3">
                    <a:lumMod val="25000"/>
                  </a:schemeClr>
                </a:solidFill>
                <a:latin typeface="Abadi" panose="020B0604020104020204" pitchFamily="34" charset="0"/>
              </a:rPr>
              <a:t>Perform exploratory data analysis and visual analytics of findings to train predictive models </a:t>
            </a:r>
          </a:p>
          <a:p>
            <a:pPr lvl="1">
              <a:buFont typeface="Arial" panose="020B0604020202020204" pitchFamily="34" charset="0"/>
              <a:buChar char="•"/>
            </a:pPr>
            <a:r>
              <a:rPr lang="en-US" sz="1800" dirty="0">
                <a:solidFill>
                  <a:schemeClr val="accent3">
                    <a:lumMod val="25000"/>
                  </a:schemeClr>
                </a:solidFill>
                <a:latin typeface="Abadi" panose="020B0604020104020204" pitchFamily="34" charset="0"/>
              </a:rPr>
              <a:t>Display EDA results by means of visualization and formal data presentation to assist in effective decision making processes</a:t>
            </a:r>
          </a:p>
        </p:txBody>
      </p:sp>
      <p:sp>
        <p:nvSpPr>
          <p:cNvPr id="8" name="Content Placeholder 2">
            <a:extLst>
              <a:ext uri="{FF2B5EF4-FFF2-40B4-BE49-F238E27FC236}">
                <a16:creationId xmlns:a16="http://schemas.microsoft.com/office/drawing/2014/main" id="{4E5380C3-599B-4FDF-B81B-31DA648EAD78}"/>
              </a:ext>
            </a:extLst>
          </p:cNvPr>
          <p:cNvSpPr txBox="1">
            <a:spLocks/>
          </p:cNvSpPr>
          <p:nvPr/>
        </p:nvSpPr>
        <p:spPr>
          <a:xfrm>
            <a:off x="1005329" y="4187979"/>
            <a:ext cx="10326708" cy="1413164"/>
          </a:xfrm>
          <a:prstGeom prst="rect">
            <a:avLst/>
          </a:prstGeom>
        </p:spPr>
        <p:txBody>
          <a:bodyPr lIns="91440" tIns="45720" rIns="91440" bIns="45720" numCol="1"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results</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7572470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0941"/>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In this task, I selected the minimum (oldest) date from the dataset where both clauses are valid for drone name and successful landing.</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85EADBE7-9185-4002-B53E-EB4EC98F60FE}"/>
              </a:ext>
            </a:extLst>
          </p:cNvPr>
          <p:cNvPicPr>
            <a:picLocks noChangeAspect="1"/>
          </p:cNvPicPr>
          <p:nvPr/>
        </p:nvPicPr>
        <p:blipFill>
          <a:blip r:embed="rId3"/>
          <a:stretch>
            <a:fillRect/>
          </a:stretch>
        </p:blipFill>
        <p:spPr>
          <a:xfrm>
            <a:off x="1355425" y="2981359"/>
            <a:ext cx="8574757" cy="332072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12516"/>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6" name="Picture 5">
            <a:extLst>
              <a:ext uri="{FF2B5EF4-FFF2-40B4-BE49-F238E27FC236}">
                <a16:creationId xmlns:a16="http://schemas.microsoft.com/office/drawing/2014/main" id="{04957141-53BF-4EE0-8F4C-43055E44B043}"/>
              </a:ext>
            </a:extLst>
          </p:cNvPr>
          <p:cNvPicPr>
            <a:picLocks noChangeAspect="1"/>
          </p:cNvPicPr>
          <p:nvPr/>
        </p:nvPicPr>
        <p:blipFill>
          <a:blip r:embed="rId3"/>
          <a:stretch>
            <a:fillRect/>
          </a:stretch>
        </p:blipFill>
        <p:spPr>
          <a:xfrm>
            <a:off x="1404378" y="2530137"/>
            <a:ext cx="8476852" cy="349712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09" y="1566374"/>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CC7744C3-CEC1-4D66-B14C-73D89F4D3A7F}"/>
              </a:ext>
            </a:extLst>
          </p:cNvPr>
          <p:cNvPicPr>
            <a:picLocks noChangeAspect="1"/>
          </p:cNvPicPr>
          <p:nvPr/>
        </p:nvPicPr>
        <p:blipFill>
          <a:blip r:embed="rId3"/>
          <a:stretch>
            <a:fillRect/>
          </a:stretch>
        </p:blipFill>
        <p:spPr>
          <a:xfrm>
            <a:off x="1306928" y="2813992"/>
            <a:ext cx="8671752" cy="3505358"/>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0967"/>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65757C6A-CE6E-4203-8C0A-A7B5F5829F29}"/>
              </a:ext>
            </a:extLst>
          </p:cNvPr>
          <p:cNvPicPr>
            <a:picLocks noChangeAspect="1"/>
          </p:cNvPicPr>
          <p:nvPr/>
        </p:nvPicPr>
        <p:blipFill>
          <a:blip r:embed="rId3"/>
          <a:stretch>
            <a:fillRect/>
          </a:stretch>
        </p:blipFill>
        <p:spPr>
          <a:xfrm>
            <a:off x="1918529" y="1914525"/>
            <a:ext cx="7448550" cy="494347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0967"/>
            <a:ext cx="1051560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records which will display the month names, </a:t>
            </a:r>
            <a:r>
              <a:rPr lang="en-US" sz="2200" dirty="0" err="1">
                <a:solidFill>
                  <a:schemeClr val="accent3">
                    <a:lumMod val="25000"/>
                  </a:schemeClr>
                </a:solidFill>
                <a:latin typeface="Abadi"/>
              </a:rPr>
              <a:t>succesful</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ground pad ,booster versions, </a:t>
            </a:r>
            <a:r>
              <a:rPr lang="en-US" sz="2200" dirty="0" err="1">
                <a:solidFill>
                  <a:schemeClr val="accent3">
                    <a:lumMod val="25000"/>
                  </a:schemeClr>
                </a:solidFill>
                <a:latin typeface="Abadi"/>
              </a:rPr>
              <a:t>launch_site</a:t>
            </a:r>
            <a:r>
              <a:rPr lang="en-US" sz="2200" dirty="0">
                <a:solidFill>
                  <a:schemeClr val="accent3">
                    <a:lumMod val="25000"/>
                  </a:schemeClr>
                </a:solidFill>
                <a:latin typeface="Abadi"/>
              </a:rPr>
              <a:t> for the months in year 2017.</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17B3D070-2F59-40E3-AD25-5AC2FF9EA71B}"/>
              </a:ext>
            </a:extLst>
          </p:cNvPr>
          <p:cNvPicPr>
            <a:picLocks noChangeAspect="1"/>
          </p:cNvPicPr>
          <p:nvPr/>
        </p:nvPicPr>
        <p:blipFill>
          <a:blip r:embed="rId3"/>
          <a:stretch>
            <a:fillRect/>
          </a:stretch>
        </p:blipFill>
        <p:spPr>
          <a:xfrm>
            <a:off x="2422598" y="2122026"/>
            <a:ext cx="7210425" cy="44196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0941"/>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successful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between the date 2010-06-04 and 2017-03-20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4DC995C6-C9B5-43A4-9B05-7177665EFF3B}"/>
              </a:ext>
            </a:extLst>
          </p:cNvPr>
          <p:cNvPicPr>
            <a:picLocks noChangeAspect="1"/>
          </p:cNvPicPr>
          <p:nvPr/>
        </p:nvPicPr>
        <p:blipFill>
          <a:blip r:embed="rId3"/>
          <a:stretch>
            <a:fillRect/>
          </a:stretch>
        </p:blipFill>
        <p:spPr>
          <a:xfrm>
            <a:off x="2001455" y="2347004"/>
            <a:ext cx="7282700" cy="435799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510E37-1F1B-F247-ABD4-30FA6F6954AE}"/>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in map for each of the launching sites</a:t>
            </a:r>
          </a:p>
        </p:txBody>
      </p:sp>
      <p:sp>
        <p:nvSpPr>
          <p:cNvPr id="6" name="Content Placeholder 4">
            <a:extLst>
              <a:ext uri="{FF2B5EF4-FFF2-40B4-BE49-F238E27FC236}">
                <a16:creationId xmlns:a16="http://schemas.microsoft.com/office/drawing/2014/main" id="{3A7A61BF-50E3-4072-B816-F8C6FFA53884}"/>
              </a:ext>
            </a:extLst>
          </p:cNvPr>
          <p:cNvSpPr txBox="1">
            <a:spLocks/>
          </p:cNvSpPr>
          <p:nvPr/>
        </p:nvSpPr>
        <p:spPr>
          <a:xfrm>
            <a:off x="942372" y="1473416"/>
            <a:ext cx="10515600" cy="4845934"/>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endParaRPr lang="en-US" sz="1900" b="1" i="0" dirty="0">
              <a:solidFill>
                <a:srgbClr val="000000"/>
              </a:solidFill>
              <a:effectLst/>
              <a:latin typeface="Helvetica Neue"/>
            </a:endParaRPr>
          </a:p>
          <a:p>
            <a:endParaRPr lang="en-US" dirty="0"/>
          </a:p>
          <a:p>
            <a:endParaRPr lang="en-US" dirty="0"/>
          </a:p>
          <a:p>
            <a:endParaRPr lang="en-US" dirty="0"/>
          </a:p>
          <a:p>
            <a:endParaRPr lang="en-US" dirty="0"/>
          </a:p>
          <a:p>
            <a:endParaRPr lang="en-US" dirty="0"/>
          </a:p>
          <a:p>
            <a:pPr marL="0" indent="0">
              <a:buNone/>
            </a:pPr>
            <a:endParaRPr lang="en-US" dirty="0"/>
          </a:p>
          <a:p>
            <a:endParaRPr lang="en-US" dirty="0"/>
          </a:p>
          <a:p>
            <a:endParaRPr lang="en-US" dirty="0"/>
          </a:p>
          <a:p>
            <a:pPr algn="l">
              <a:buFont typeface="Arial" panose="020B0604020202020204" pitchFamily="34" charset="0"/>
              <a:buChar char="•"/>
            </a:pPr>
            <a:endParaRPr lang="en-US" sz="1500" b="0" i="0" dirty="0">
              <a:solidFill>
                <a:srgbClr val="000000"/>
              </a:solidFill>
              <a:effectLst/>
              <a:latin typeface="Helvetica Neue"/>
            </a:endParaRPr>
          </a:p>
          <a:p>
            <a:pPr algn="l">
              <a:buFont typeface="Arial" panose="020B0604020202020204" pitchFamily="34" charset="0"/>
              <a:buChar char="•"/>
            </a:pPr>
            <a:r>
              <a:rPr lang="en-US" sz="1500" b="0" i="0" dirty="0">
                <a:solidFill>
                  <a:srgbClr val="000000"/>
                </a:solidFill>
                <a:effectLst/>
                <a:latin typeface="Helvetica Neue"/>
              </a:rPr>
              <a:t>Are all launch sites in proximity to the Equator line? The launch sites </a:t>
            </a:r>
            <a:r>
              <a:rPr lang="en-US" sz="1500" dirty="0">
                <a:solidFill>
                  <a:srgbClr val="000000"/>
                </a:solidFill>
                <a:latin typeface="Helvetica Neue"/>
              </a:rPr>
              <a:t>are </a:t>
            </a:r>
            <a:r>
              <a:rPr lang="en-US" sz="1500" b="0" i="0" dirty="0">
                <a:solidFill>
                  <a:srgbClr val="000000"/>
                </a:solidFill>
                <a:effectLst/>
                <a:latin typeface="Helvetica Neue"/>
              </a:rPr>
              <a:t>not in proximity to the equator line but to the northern tropic circle because the rotational speed is lesser at the tropic line </a:t>
            </a:r>
            <a:r>
              <a:rPr lang="en-US" sz="1500" dirty="0">
                <a:solidFill>
                  <a:srgbClr val="000000"/>
                </a:solidFill>
                <a:latin typeface="Helvetica Neue"/>
              </a:rPr>
              <a:t>due to </a:t>
            </a:r>
            <a:r>
              <a:rPr lang="en-US" sz="1500" b="0" i="0" dirty="0">
                <a:solidFill>
                  <a:srgbClr val="000000"/>
                </a:solidFill>
                <a:effectLst/>
                <a:latin typeface="Helvetica Neue"/>
              </a:rPr>
              <a:t>safer winds speeds at the launch pad surfaces. </a:t>
            </a:r>
          </a:p>
          <a:p>
            <a:pPr algn="l">
              <a:buFont typeface="Arial" panose="020B0604020202020204" pitchFamily="34" charset="0"/>
              <a:buChar char="•"/>
            </a:pPr>
            <a:r>
              <a:rPr lang="en-US" sz="1500" b="0" i="0" dirty="0">
                <a:solidFill>
                  <a:srgbClr val="000000"/>
                </a:solidFill>
                <a:effectLst/>
                <a:latin typeface="Helvetica Neue"/>
              </a:rPr>
              <a:t>Are all launch sites in very close proximity to the coast? Yes, in case of mishaps or launch failures, rockets may be directed to the ocean, instead of populated areas surrounding a launch site in the inner lands.</a:t>
            </a:r>
          </a:p>
        </p:txBody>
      </p:sp>
      <p:pic>
        <p:nvPicPr>
          <p:cNvPr id="7" name="Picture 6">
            <a:extLst>
              <a:ext uri="{FF2B5EF4-FFF2-40B4-BE49-F238E27FC236}">
                <a16:creationId xmlns:a16="http://schemas.microsoft.com/office/drawing/2014/main" id="{60A2CB53-09C3-473B-AA8A-F1EE21E16FD8}"/>
              </a:ext>
            </a:extLst>
          </p:cNvPr>
          <p:cNvPicPr>
            <a:picLocks noChangeAspect="1"/>
          </p:cNvPicPr>
          <p:nvPr/>
        </p:nvPicPr>
        <p:blipFill>
          <a:blip r:embed="rId3"/>
          <a:stretch>
            <a:fillRect/>
          </a:stretch>
        </p:blipFill>
        <p:spPr>
          <a:xfrm>
            <a:off x="1965942" y="1573425"/>
            <a:ext cx="8260116" cy="350274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 the success/failed launches for each site on the map</a:t>
            </a:r>
          </a:p>
        </p:txBody>
      </p:sp>
      <p:pic>
        <p:nvPicPr>
          <p:cNvPr id="8" name="Picture 7">
            <a:extLst>
              <a:ext uri="{FF2B5EF4-FFF2-40B4-BE49-F238E27FC236}">
                <a16:creationId xmlns:a16="http://schemas.microsoft.com/office/drawing/2014/main" id="{FD55FC4E-D099-489C-A0A5-35405F1866D0}"/>
              </a:ext>
            </a:extLst>
          </p:cNvPr>
          <p:cNvPicPr>
            <a:picLocks noChangeAspect="1"/>
          </p:cNvPicPr>
          <p:nvPr/>
        </p:nvPicPr>
        <p:blipFill>
          <a:blip r:embed="rId3"/>
          <a:stretch>
            <a:fillRect/>
          </a:stretch>
        </p:blipFill>
        <p:spPr>
          <a:xfrm>
            <a:off x="942372" y="2526722"/>
            <a:ext cx="4057650" cy="3048000"/>
          </a:xfrm>
          <a:prstGeom prst="rect">
            <a:avLst/>
          </a:prstGeom>
        </p:spPr>
      </p:pic>
      <p:pic>
        <p:nvPicPr>
          <p:cNvPr id="9" name="Picture 8">
            <a:extLst>
              <a:ext uri="{FF2B5EF4-FFF2-40B4-BE49-F238E27FC236}">
                <a16:creationId xmlns:a16="http://schemas.microsoft.com/office/drawing/2014/main" id="{B7477D7D-E0A6-4C68-B1F7-908269D3F856}"/>
              </a:ext>
            </a:extLst>
          </p:cNvPr>
          <p:cNvPicPr>
            <a:picLocks noChangeAspect="1"/>
          </p:cNvPicPr>
          <p:nvPr/>
        </p:nvPicPr>
        <p:blipFill>
          <a:blip r:embed="rId4"/>
          <a:stretch>
            <a:fillRect/>
          </a:stretch>
        </p:blipFill>
        <p:spPr>
          <a:xfrm>
            <a:off x="5677503" y="2007610"/>
            <a:ext cx="5572125" cy="4086225"/>
          </a:xfrm>
          <a:prstGeom prst="rect">
            <a:avLst/>
          </a:prstGeom>
        </p:spPr>
      </p:pic>
    </p:spTree>
    <p:extLst>
      <p:ext uri="{BB962C8B-B14F-4D97-AF65-F5344CB8AC3E}">
        <p14:creationId xmlns:p14="http://schemas.microsoft.com/office/powerpoint/2010/main" val="42747381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489959"/>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Each site has been marked with a cluster indicating the amount of launches and a color code designation of the amount of successful and failed launches represented by green and red markers respectively.</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 cluster for each of the launching sites</a:t>
            </a:r>
          </a:p>
        </p:txBody>
      </p:sp>
      <p:pic>
        <p:nvPicPr>
          <p:cNvPr id="6" name="Picture 5">
            <a:extLst>
              <a:ext uri="{FF2B5EF4-FFF2-40B4-BE49-F238E27FC236}">
                <a16:creationId xmlns:a16="http://schemas.microsoft.com/office/drawing/2014/main" id="{273C9CE8-558D-439A-8172-1FA1EF418F07}"/>
              </a:ext>
            </a:extLst>
          </p:cNvPr>
          <p:cNvPicPr>
            <a:picLocks noChangeAspect="1"/>
          </p:cNvPicPr>
          <p:nvPr/>
        </p:nvPicPr>
        <p:blipFill>
          <a:blip r:embed="rId3"/>
          <a:stretch>
            <a:fillRect/>
          </a:stretch>
        </p:blipFill>
        <p:spPr>
          <a:xfrm>
            <a:off x="1555265" y="2678023"/>
            <a:ext cx="7159507" cy="3749188"/>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744394"/>
            <a:ext cx="9863377" cy="42811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400" dirty="0">
                <a:solidFill>
                  <a:srgbClr val="0B49CB"/>
                </a:solidFill>
                <a:latin typeface="Abadi"/>
              </a:rPr>
              <a:t>Background and project context</a:t>
            </a:r>
          </a:p>
          <a:p>
            <a:pPr marL="0" indent="0">
              <a:spcBef>
                <a:spcPts val="600"/>
              </a:spcBef>
              <a:buNone/>
            </a:pPr>
            <a:r>
              <a:rPr lang="en-US" sz="1800" dirty="0">
                <a:solidFill>
                  <a:schemeClr val="accent3">
                    <a:lumMod val="25000"/>
                  </a:schemeClr>
                </a:solidFill>
                <a:latin typeface="Abadi" panose="020B0604020104020204" pitchFamily="34" charset="0"/>
              </a:rPr>
              <a:t>The SpaceX Falcon 9 is advertised as a two-stage rocket that was </a:t>
            </a:r>
          </a:p>
          <a:p>
            <a:pPr marL="0" indent="0">
              <a:spcBef>
                <a:spcPts val="600"/>
              </a:spcBef>
              <a:buNone/>
            </a:pPr>
            <a:r>
              <a:rPr lang="en-US" sz="1800" dirty="0">
                <a:solidFill>
                  <a:schemeClr val="accent3">
                    <a:lumMod val="25000"/>
                  </a:schemeClr>
                </a:solidFill>
                <a:latin typeface="Abadi" panose="020B0604020104020204" pitchFamily="34" charset="0"/>
              </a:rPr>
              <a:t>engineered to be efficient transporting people and payloads into space. Falcon 9</a:t>
            </a:r>
          </a:p>
          <a:p>
            <a:pPr marL="0" indent="0">
              <a:spcBef>
                <a:spcPts val="600"/>
              </a:spcBef>
              <a:buNone/>
            </a:pPr>
            <a:r>
              <a:rPr lang="en-US" sz="1800" dirty="0">
                <a:solidFill>
                  <a:schemeClr val="accent3">
                    <a:lumMod val="25000"/>
                  </a:schemeClr>
                </a:solidFill>
                <a:latin typeface="Abadi" panose="020B0604020104020204" pitchFamily="34" charset="0"/>
              </a:rPr>
              <a:t>Is considered a reusable rocket, allowing the company to reuse key expensive rocket </a:t>
            </a:r>
          </a:p>
          <a:p>
            <a:pPr marL="0" indent="0">
              <a:spcBef>
                <a:spcPts val="600"/>
              </a:spcBef>
              <a:buNone/>
            </a:pPr>
            <a:r>
              <a:rPr lang="en-US" sz="1800" dirty="0">
                <a:solidFill>
                  <a:schemeClr val="accent3">
                    <a:lumMod val="25000"/>
                  </a:schemeClr>
                </a:solidFill>
                <a:latin typeface="Abadi" panose="020B0604020104020204" pitchFamily="34" charset="0"/>
              </a:rPr>
              <a:t>stages to reduce cost during launches.</a:t>
            </a:r>
          </a:p>
          <a:p>
            <a:pPr marL="0" indent="0">
              <a:spcBef>
                <a:spcPts val="600"/>
              </a:spcBef>
              <a:buNone/>
            </a:pPr>
            <a:endParaRPr lang="en-US" sz="1800" dirty="0">
              <a:solidFill>
                <a:schemeClr val="accent3">
                  <a:lumMod val="25000"/>
                </a:schemeClr>
              </a:solidFill>
              <a:latin typeface="Abadi" panose="020B0604020104020204" pitchFamily="34" charset="0"/>
            </a:endParaRPr>
          </a:p>
          <a:p>
            <a:pPr>
              <a:spcBef>
                <a:spcPts val="1400"/>
              </a:spcBef>
            </a:pPr>
            <a:r>
              <a:rPr lang="en-US" sz="2400" dirty="0">
                <a:solidFill>
                  <a:srgbClr val="0B49CB"/>
                </a:solidFill>
                <a:latin typeface="Abadi"/>
              </a:rPr>
              <a:t>Problems to solve through this project</a:t>
            </a:r>
          </a:p>
          <a:p>
            <a:pPr lvl="1">
              <a:spcBef>
                <a:spcPts val="600"/>
              </a:spcBef>
            </a:pPr>
            <a:r>
              <a:rPr lang="en-US" sz="1800" dirty="0">
                <a:solidFill>
                  <a:schemeClr val="accent3">
                    <a:lumMod val="25000"/>
                  </a:schemeClr>
                </a:solidFill>
                <a:latin typeface="Abadi" panose="020B0604020104020204" pitchFamily="34" charset="0"/>
              </a:rPr>
              <a:t>Determine the price of each launch.</a:t>
            </a:r>
          </a:p>
          <a:p>
            <a:pPr lvl="1">
              <a:spcBef>
                <a:spcPts val="600"/>
              </a:spcBef>
            </a:pPr>
            <a:r>
              <a:rPr lang="en-US" sz="1800" dirty="0">
                <a:solidFill>
                  <a:schemeClr val="accent3">
                    <a:lumMod val="25000"/>
                  </a:schemeClr>
                </a:solidFill>
                <a:latin typeface="Abadi" panose="020B0604020104020204" pitchFamily="34" charset="0"/>
              </a:rPr>
              <a:t>Gathering of company information to create dashboards for different decision team.</a:t>
            </a:r>
          </a:p>
          <a:p>
            <a:pPr lvl="1">
              <a:spcBef>
                <a:spcPts val="600"/>
              </a:spcBef>
            </a:pPr>
            <a:r>
              <a:rPr lang="en-US" sz="1800" dirty="0">
                <a:solidFill>
                  <a:schemeClr val="accent3">
                    <a:lumMod val="25000"/>
                  </a:schemeClr>
                </a:solidFill>
                <a:latin typeface="Abadi" panose="020B0604020104020204" pitchFamily="34" charset="0"/>
              </a:rPr>
              <a:t>Determine if SpaceX will reuse the first stage of Falcon 9 rocket.</a:t>
            </a:r>
          </a:p>
          <a:p>
            <a:pPr lvl="1">
              <a:spcBef>
                <a:spcPts val="600"/>
              </a:spcBef>
            </a:pPr>
            <a:r>
              <a:rPr lang="en-US" sz="1800" dirty="0">
                <a:solidFill>
                  <a:schemeClr val="accent3">
                    <a:lumMod val="25000"/>
                  </a:schemeClr>
                </a:solidFill>
                <a:latin typeface="Abadi" panose="020B0604020104020204" pitchFamily="34" charset="0"/>
              </a:rPr>
              <a:t>Determine if the first stage will land successfully.</a:t>
            </a:r>
            <a:endParaRPr lang="en-US" sz="2400" dirty="0">
              <a:solidFill>
                <a:srgbClr val="0B49CB"/>
              </a:solidFill>
              <a:latin typeface="Abadi"/>
            </a:endParaRP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Distances between a launch site to its landmark proximities</a:t>
            </a:r>
          </a:p>
        </p:txBody>
      </p:sp>
      <p:pic>
        <p:nvPicPr>
          <p:cNvPr id="6" name="Picture 5">
            <a:extLst>
              <a:ext uri="{FF2B5EF4-FFF2-40B4-BE49-F238E27FC236}">
                <a16:creationId xmlns:a16="http://schemas.microsoft.com/office/drawing/2014/main" id="{73EB7C75-A919-45D7-80B1-3309ED5052F6}"/>
              </a:ext>
            </a:extLst>
          </p:cNvPr>
          <p:cNvPicPr>
            <a:picLocks noChangeAspect="1"/>
          </p:cNvPicPr>
          <p:nvPr/>
        </p:nvPicPr>
        <p:blipFill>
          <a:blip r:embed="rId3"/>
          <a:stretch>
            <a:fillRect/>
          </a:stretch>
        </p:blipFill>
        <p:spPr>
          <a:xfrm>
            <a:off x="302716" y="1773798"/>
            <a:ext cx="4688613" cy="3310404"/>
          </a:xfrm>
          <a:prstGeom prst="rect">
            <a:avLst/>
          </a:prstGeom>
        </p:spPr>
      </p:pic>
      <p:pic>
        <p:nvPicPr>
          <p:cNvPr id="7" name="Picture 6">
            <a:extLst>
              <a:ext uri="{FF2B5EF4-FFF2-40B4-BE49-F238E27FC236}">
                <a16:creationId xmlns:a16="http://schemas.microsoft.com/office/drawing/2014/main" id="{7B7DAA04-C1D2-483E-9630-7144C831A0B8}"/>
              </a:ext>
            </a:extLst>
          </p:cNvPr>
          <p:cNvPicPr>
            <a:picLocks noChangeAspect="1"/>
          </p:cNvPicPr>
          <p:nvPr/>
        </p:nvPicPr>
        <p:blipFill>
          <a:blip r:embed="rId4"/>
          <a:stretch>
            <a:fillRect/>
          </a:stretch>
        </p:blipFill>
        <p:spPr>
          <a:xfrm>
            <a:off x="5095501" y="1773798"/>
            <a:ext cx="6723722" cy="3310404"/>
          </a:xfrm>
          <a:prstGeom prst="rect">
            <a:avLst/>
          </a:prstGeom>
        </p:spPr>
      </p:pic>
      <p:pic>
        <p:nvPicPr>
          <p:cNvPr id="9" name="Picture 8">
            <a:extLst>
              <a:ext uri="{FF2B5EF4-FFF2-40B4-BE49-F238E27FC236}">
                <a16:creationId xmlns:a16="http://schemas.microsoft.com/office/drawing/2014/main" id="{8C78E7E2-241C-4F89-BBB3-7FC48E2AC168}"/>
              </a:ext>
            </a:extLst>
          </p:cNvPr>
          <p:cNvPicPr>
            <a:picLocks noChangeAspect="1"/>
          </p:cNvPicPr>
          <p:nvPr/>
        </p:nvPicPr>
        <p:blipFill>
          <a:blip r:embed="rId5"/>
          <a:stretch>
            <a:fillRect/>
          </a:stretch>
        </p:blipFill>
        <p:spPr>
          <a:xfrm>
            <a:off x="1483872" y="5073406"/>
            <a:ext cx="8085881" cy="175519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5BE3DE-57DF-BB4E-A1EB-06A2078B7C53}"/>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Distribution of success count of launch records for all sites</a:t>
            </a:r>
          </a:p>
        </p:txBody>
      </p:sp>
      <p:sp>
        <p:nvSpPr>
          <p:cNvPr id="9" name="Content Placeholder 4">
            <a:extLst>
              <a:ext uri="{FF2B5EF4-FFF2-40B4-BE49-F238E27FC236}">
                <a16:creationId xmlns:a16="http://schemas.microsoft.com/office/drawing/2014/main" id="{874A1BE5-0A75-4E12-AE32-5046AFAD6A6A}"/>
              </a:ext>
            </a:extLst>
          </p:cNvPr>
          <p:cNvSpPr txBox="1">
            <a:spLocks/>
          </p:cNvSpPr>
          <p:nvPr/>
        </p:nvSpPr>
        <p:spPr>
          <a:xfrm>
            <a:off x="908907" y="1291118"/>
            <a:ext cx="9745589"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TASK 2: Callback function to render success-pie-chart based on selected site dropdown</a:t>
            </a:r>
          </a:p>
        </p:txBody>
      </p:sp>
      <p:pic>
        <p:nvPicPr>
          <p:cNvPr id="10" name="Picture 9">
            <a:extLst>
              <a:ext uri="{FF2B5EF4-FFF2-40B4-BE49-F238E27FC236}">
                <a16:creationId xmlns:a16="http://schemas.microsoft.com/office/drawing/2014/main" id="{E0712015-57A4-4D71-B0DF-D70B0C7DAC4A}"/>
              </a:ext>
            </a:extLst>
          </p:cNvPr>
          <p:cNvPicPr>
            <a:picLocks noChangeAspect="1"/>
          </p:cNvPicPr>
          <p:nvPr/>
        </p:nvPicPr>
        <p:blipFill>
          <a:blip r:embed="rId3"/>
          <a:stretch>
            <a:fillRect/>
          </a:stretch>
        </p:blipFill>
        <p:spPr>
          <a:xfrm>
            <a:off x="908907" y="2075872"/>
            <a:ext cx="9948036" cy="435133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380967"/>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Launch site with highest launch success ratio.</a:t>
            </a:r>
            <a:endParaRPr lang="en-US"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 X Launch Records Dashboard.</a:t>
            </a:r>
          </a:p>
        </p:txBody>
      </p:sp>
      <p:pic>
        <p:nvPicPr>
          <p:cNvPr id="7" name="Picture 6">
            <a:extLst>
              <a:ext uri="{FF2B5EF4-FFF2-40B4-BE49-F238E27FC236}">
                <a16:creationId xmlns:a16="http://schemas.microsoft.com/office/drawing/2014/main" id="{1C276A22-B2EC-4B4A-BCDD-951679C9C9BC}"/>
              </a:ext>
            </a:extLst>
          </p:cNvPr>
          <p:cNvPicPr>
            <a:picLocks noChangeAspect="1"/>
          </p:cNvPicPr>
          <p:nvPr/>
        </p:nvPicPr>
        <p:blipFill>
          <a:blip r:embed="rId3"/>
          <a:stretch>
            <a:fillRect/>
          </a:stretch>
        </p:blipFill>
        <p:spPr>
          <a:xfrm>
            <a:off x="1839437" y="1972629"/>
            <a:ext cx="7751713" cy="466545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count of payload mass between 3000 and 7000 kg from all sites</a:t>
            </a:r>
          </a:p>
        </p:txBody>
      </p:sp>
      <p:pic>
        <p:nvPicPr>
          <p:cNvPr id="4" name="Picture 3">
            <a:extLst>
              <a:ext uri="{FF2B5EF4-FFF2-40B4-BE49-F238E27FC236}">
                <a16:creationId xmlns:a16="http://schemas.microsoft.com/office/drawing/2014/main" id="{1EE46B71-3470-4583-9E6E-5B5177577614}"/>
              </a:ext>
            </a:extLst>
          </p:cNvPr>
          <p:cNvPicPr>
            <a:picLocks noChangeAspect="1"/>
          </p:cNvPicPr>
          <p:nvPr/>
        </p:nvPicPr>
        <p:blipFill>
          <a:blip r:embed="rId3"/>
          <a:stretch>
            <a:fillRect/>
          </a:stretch>
        </p:blipFill>
        <p:spPr>
          <a:xfrm>
            <a:off x="1007327" y="1447140"/>
            <a:ext cx="9872876" cy="487221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BC0A30-C8FD-074A-91CC-8D341ACA8F30}"/>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245E5984-A57F-4628-A953-ACC18049910A}"/>
              </a:ext>
            </a:extLst>
          </p:cNvPr>
          <p:cNvPicPr>
            <a:picLocks noChangeAspect="1"/>
          </p:cNvPicPr>
          <p:nvPr/>
        </p:nvPicPr>
        <p:blipFill>
          <a:blip r:embed="rId3"/>
          <a:stretch>
            <a:fillRect/>
          </a:stretch>
        </p:blipFill>
        <p:spPr>
          <a:xfrm>
            <a:off x="2002420" y="1499553"/>
            <a:ext cx="7002684" cy="4644491"/>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9D8BF3FC-CE8C-4A25-B379-B88E022D0B5D}"/>
              </a:ext>
            </a:extLst>
          </p:cNvPr>
          <p:cNvPicPr>
            <a:picLocks noChangeAspect="1"/>
          </p:cNvPicPr>
          <p:nvPr/>
        </p:nvPicPr>
        <p:blipFill>
          <a:blip r:embed="rId3"/>
          <a:stretch>
            <a:fillRect/>
          </a:stretch>
        </p:blipFill>
        <p:spPr>
          <a:xfrm>
            <a:off x="770011" y="1387783"/>
            <a:ext cx="9907383" cy="5039428"/>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3715518"/>
          </a:xfrm>
          <a:prstGeom prst="rect">
            <a:avLst/>
          </a:prstGeom>
        </p:spPr>
        <p:txBody>
          <a:bodyPr>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Each site had increased success as the flight number count increased.</a:t>
            </a:r>
          </a:p>
          <a:p>
            <a:r>
              <a:rPr lang="en-US" sz="1800" b="0" i="0" u="none" strike="noStrike" baseline="0" dirty="0">
                <a:solidFill>
                  <a:srgbClr val="000000"/>
                </a:solidFill>
                <a:latin typeface="Calibri" panose="020F0502020204030204" pitchFamily="34" charset="0"/>
              </a:rPr>
              <a:t>Weight is a key element on the successful launches, the lighter the booster is, the better it performs. </a:t>
            </a:r>
          </a:p>
          <a:p>
            <a:r>
              <a:rPr lang="en-US" sz="1800" b="0" i="0" u="none" strike="noStrike" baseline="0" dirty="0">
                <a:solidFill>
                  <a:srgbClr val="000000"/>
                </a:solidFill>
                <a:latin typeface="Calibri" panose="020F0502020204030204" pitchFamily="34" charset="0"/>
              </a:rPr>
              <a:t>SpaceX launches got better with the passing of time, considering past results as the program evolves in time.</a:t>
            </a:r>
          </a:p>
          <a:p>
            <a:r>
              <a:rPr lang="en-US" sz="1800" b="0" i="0" u="none" strike="noStrike" baseline="0" dirty="0">
                <a:solidFill>
                  <a:srgbClr val="000000"/>
                </a:solidFill>
                <a:latin typeface="Calibri" panose="020F0502020204030204" pitchFamily="34" charset="0"/>
              </a:rPr>
              <a:t>The sites in Florida had the highest and lowest successful </a:t>
            </a:r>
            <a:r>
              <a:rPr lang="en-US" sz="1800" dirty="0">
                <a:solidFill>
                  <a:srgbClr val="000000"/>
                </a:solidFill>
                <a:latin typeface="Calibri" panose="020F0502020204030204" pitchFamily="34" charset="0"/>
              </a:rPr>
              <a:t>launch rates of all sites. Kennedy Space Center was the most successful and Cape Canaveral was the least successful sites</a:t>
            </a:r>
            <a:r>
              <a:rPr lang="en-US" sz="1800" b="0" i="0" u="none" strike="noStrike" baseline="0" dirty="0">
                <a:solidFill>
                  <a:srgbClr val="000000"/>
                </a:solidFill>
                <a:latin typeface="Calibri" panose="020F0502020204030204" pitchFamily="34" charset="0"/>
              </a:rPr>
              <a:t>.</a:t>
            </a:r>
          </a:p>
          <a:p>
            <a:r>
              <a:rPr lang="en-US" sz="1800" b="0" i="0" u="none" strike="noStrike" baseline="0" dirty="0">
                <a:solidFill>
                  <a:srgbClr val="000000"/>
                </a:solidFill>
                <a:latin typeface="Calibri" panose="020F0502020204030204" pitchFamily="34" charset="0"/>
              </a:rPr>
              <a:t>Best Algorithm is Tree classifier algorithm, with a score of 0.8767857142857143</a:t>
            </a:r>
          </a:p>
          <a:p>
            <a:r>
              <a:rPr lang="en-US" sz="1800" dirty="0">
                <a:solidFill>
                  <a:srgbClr val="000000"/>
                </a:solidFill>
                <a:latin typeface="Calibri" panose="020F0502020204030204" pitchFamily="34" charset="0"/>
              </a:rPr>
              <a:t>All sites were located in coastal areas, at about the tropical circle latitude.</a:t>
            </a:r>
            <a:endParaRPr lang="en-US" sz="1800" b="0" i="0" u="none" strike="noStrike" baseline="0" dirty="0">
              <a:solidFill>
                <a:srgbClr val="000000"/>
              </a:solidFill>
              <a:latin typeface="Calibri" panose="020F050202020403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Skill Network Lab for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notebook.</a:t>
            </a:r>
          </a:p>
          <a:p>
            <a:pPr>
              <a:lnSpc>
                <a:spcPct val="100000"/>
              </a:lnSpc>
              <a:spcBef>
                <a:spcPts val="1400"/>
              </a:spcBef>
            </a:pPr>
            <a:r>
              <a:rPr lang="en-US" sz="2200" dirty="0">
                <a:solidFill>
                  <a:schemeClr val="accent3">
                    <a:lumMod val="25000"/>
                  </a:schemeClr>
                </a:solidFill>
                <a:latin typeface="Abadi" panose="020B0604020104020204" pitchFamily="34" charset="0"/>
              </a:rPr>
              <a:t>IBM Cloud Pack for Data notebooks.</a:t>
            </a:r>
          </a:p>
          <a:p>
            <a:pPr>
              <a:lnSpc>
                <a:spcPct val="100000"/>
              </a:lnSpc>
              <a:spcBef>
                <a:spcPts val="1400"/>
              </a:spcBef>
            </a:pPr>
            <a:r>
              <a:rPr lang="en-US" sz="2200" dirty="0">
                <a:solidFill>
                  <a:schemeClr val="accent3">
                    <a:lumMod val="25000"/>
                  </a:schemeClr>
                </a:solidFill>
                <a:latin typeface="Abadi" panose="020B0604020104020204" pitchFamily="34" charset="0"/>
              </a:rPr>
              <a:t>GitHub training upload and example files.</a:t>
            </a:r>
          </a:p>
          <a:p>
            <a:pPr>
              <a:lnSpc>
                <a:spcPct val="100000"/>
              </a:lnSpc>
              <a:spcBef>
                <a:spcPts val="1400"/>
              </a:spcBef>
            </a:pPr>
            <a:r>
              <a:rPr lang="en-US" sz="2200" dirty="0">
                <a:solidFill>
                  <a:schemeClr val="accent3">
                    <a:lumMod val="25000"/>
                  </a:schemeClr>
                </a:solidFill>
                <a:latin typeface="Abadi" panose="020B0604020104020204" pitchFamily="34" charset="0"/>
              </a:rPr>
              <a:t>CSV files using Microsoft Excel.</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6" name="TextBox 5">
            <a:extLst>
              <a:ext uri="{FF2B5EF4-FFF2-40B4-BE49-F238E27FC236}">
                <a16:creationId xmlns:a16="http://schemas.microsoft.com/office/drawing/2014/main" id="{AF38DA49-8B14-AF48-A9DD-1F285E79C82D}"/>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r>
              <a:rPr lang="en-US" sz="2400" dirty="0">
                <a:solidFill>
                  <a:schemeClr val="accent3">
                    <a:lumMod val="25000"/>
                  </a:schemeClr>
                </a:solidFill>
                <a:latin typeface="Abadi"/>
              </a:rPr>
              <a:t>Data collection methodology:</a:t>
            </a:r>
          </a:p>
          <a:p>
            <a:pPr lvl="1">
              <a:lnSpc>
                <a:spcPct val="120000"/>
              </a:lnSpc>
              <a:spcBef>
                <a:spcPts val="600"/>
              </a:spcBef>
            </a:pPr>
            <a:r>
              <a:rPr lang="en-US" sz="1800" dirty="0">
                <a:solidFill>
                  <a:schemeClr val="bg2">
                    <a:lumMod val="50000"/>
                  </a:schemeClr>
                </a:solidFill>
                <a:latin typeface="Abadi"/>
              </a:rPr>
              <a:t>Retrieve SpaceX API data of past results, perform get request to obtain launch data and normalize data to present findings.</a:t>
            </a:r>
          </a:p>
          <a:p>
            <a:pPr lvl="1">
              <a:lnSpc>
                <a:spcPct val="120000"/>
              </a:lnSpc>
              <a:spcBef>
                <a:spcPts val="600"/>
              </a:spcBef>
            </a:pPr>
            <a:r>
              <a:rPr lang="en-US" sz="1800" dirty="0">
                <a:solidFill>
                  <a:schemeClr val="bg2">
                    <a:lumMod val="50000"/>
                  </a:schemeClr>
                </a:solidFill>
                <a:latin typeface="Abadi"/>
              </a:rPr>
              <a:t>Perform web scraping from HTML tables, parse the data to convert it into data frames for visualization and analysis</a:t>
            </a:r>
          </a:p>
          <a:p>
            <a:pPr lvl="1">
              <a:lnSpc>
                <a:spcPct val="120000"/>
              </a:lnSpc>
              <a:spcBef>
                <a:spcPts val="600"/>
              </a:spcBef>
            </a:pPr>
            <a:r>
              <a:rPr lang="en-US" sz="1800" dirty="0">
                <a:solidFill>
                  <a:schemeClr val="bg2">
                    <a:lumMod val="50000"/>
                  </a:schemeClr>
                </a:solidFill>
                <a:latin typeface="Abadi"/>
              </a:rPr>
              <a:t>Transform raw data to provide meaningful data to solve the addressed questions.</a:t>
            </a:r>
          </a:p>
          <a:p>
            <a:pPr>
              <a:lnSpc>
                <a:spcPct val="120000"/>
              </a:lnSpc>
              <a:spcBef>
                <a:spcPts val="600"/>
              </a:spcBef>
            </a:pPr>
            <a:r>
              <a:rPr lang="en-US" sz="2400" dirty="0">
                <a:solidFill>
                  <a:schemeClr val="accent3">
                    <a:lumMod val="25000"/>
                  </a:schemeClr>
                </a:solidFill>
                <a:latin typeface="Abadi"/>
              </a:rPr>
              <a:t>Perform data wrangling</a:t>
            </a:r>
          </a:p>
          <a:p>
            <a:pPr lvl="1">
              <a:lnSpc>
                <a:spcPct val="120000"/>
              </a:lnSpc>
              <a:spcBef>
                <a:spcPts val="600"/>
              </a:spcBef>
            </a:pPr>
            <a:r>
              <a:rPr lang="en-US" sz="1800" dirty="0">
                <a:solidFill>
                  <a:schemeClr val="bg2">
                    <a:lumMod val="50000"/>
                  </a:schemeClr>
                </a:solidFill>
                <a:latin typeface="Abadi"/>
              </a:rPr>
              <a:t>Data analysis to calculate the number of launches on each site</a:t>
            </a:r>
          </a:p>
          <a:p>
            <a:pPr lvl="1">
              <a:lnSpc>
                <a:spcPct val="120000"/>
              </a:lnSpc>
              <a:spcBef>
                <a:spcPts val="600"/>
              </a:spcBef>
            </a:pPr>
            <a:r>
              <a:rPr lang="en-US" sz="1800" dirty="0">
                <a:solidFill>
                  <a:schemeClr val="bg2">
                    <a:lumMod val="50000"/>
                  </a:schemeClr>
                </a:solidFill>
                <a:latin typeface="Abadi"/>
              </a:rPr>
              <a:t>Calculate the number of launches on each site</a:t>
            </a:r>
          </a:p>
          <a:p>
            <a:pPr lvl="1">
              <a:lnSpc>
                <a:spcPct val="120000"/>
              </a:lnSpc>
              <a:spcBef>
                <a:spcPts val="600"/>
              </a:spcBef>
            </a:pPr>
            <a:r>
              <a:rPr lang="en-US" sz="1800" dirty="0">
                <a:solidFill>
                  <a:schemeClr val="bg2">
                    <a:lumMod val="50000"/>
                  </a:schemeClr>
                </a:solidFill>
                <a:latin typeface="Abadi"/>
              </a:rPr>
              <a:t>Calculate the number and </a:t>
            </a:r>
            <a:r>
              <a:rPr lang="en-US" sz="1800" dirty="0" err="1">
                <a:solidFill>
                  <a:schemeClr val="bg2">
                    <a:lumMod val="50000"/>
                  </a:schemeClr>
                </a:solidFill>
                <a:latin typeface="Abadi"/>
              </a:rPr>
              <a:t>occurence</a:t>
            </a:r>
            <a:r>
              <a:rPr lang="en-US" sz="1800" dirty="0">
                <a:solidFill>
                  <a:schemeClr val="bg2">
                    <a:lumMod val="50000"/>
                  </a:schemeClr>
                </a:solidFill>
                <a:latin typeface="Abadi"/>
              </a:rPr>
              <a:t> of mission outcome per orbit type</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600"/>
              </a:spcBef>
            </a:pPr>
            <a:r>
              <a:rPr lang="en-US" sz="2400" dirty="0">
                <a:solidFill>
                  <a:schemeClr val="accent3">
                    <a:lumMod val="25000"/>
                  </a:schemeClr>
                </a:solidFill>
                <a:latin typeface="Abadi"/>
              </a:rPr>
              <a:t>Perform exploratory data analysis (EDA) using visualization and SQL</a:t>
            </a:r>
          </a:p>
          <a:p>
            <a:pPr lvl="1">
              <a:lnSpc>
                <a:spcPct val="120000"/>
              </a:lnSpc>
              <a:spcBef>
                <a:spcPts val="600"/>
              </a:spcBef>
            </a:pPr>
            <a:r>
              <a:rPr lang="en-US" sz="1800" dirty="0">
                <a:solidFill>
                  <a:schemeClr val="bg2">
                    <a:lumMod val="50000"/>
                  </a:schemeClr>
                </a:solidFill>
                <a:latin typeface="Abadi"/>
              </a:rPr>
              <a:t>Understand the </a:t>
            </a:r>
            <a:r>
              <a:rPr lang="en-US" sz="1800" dirty="0" err="1">
                <a:solidFill>
                  <a:schemeClr val="bg2">
                    <a:lumMod val="50000"/>
                  </a:schemeClr>
                </a:solidFill>
                <a:latin typeface="Abadi"/>
              </a:rPr>
              <a:t>Spacex</a:t>
            </a:r>
            <a:r>
              <a:rPr lang="en-US" sz="1800" dirty="0">
                <a:solidFill>
                  <a:schemeClr val="bg2">
                    <a:lumMod val="50000"/>
                  </a:schemeClr>
                </a:solidFill>
                <a:latin typeface="Abadi"/>
              </a:rPr>
              <a:t> </a:t>
            </a:r>
            <a:r>
              <a:rPr lang="en-US" sz="1800" dirty="0" err="1">
                <a:solidFill>
                  <a:schemeClr val="bg2">
                    <a:lumMod val="50000"/>
                  </a:schemeClr>
                </a:solidFill>
                <a:latin typeface="Abadi"/>
              </a:rPr>
              <a:t>DataSet</a:t>
            </a:r>
            <a:endParaRPr lang="en-US" sz="1800" dirty="0">
              <a:solidFill>
                <a:schemeClr val="bg2">
                  <a:lumMod val="50000"/>
                </a:schemeClr>
              </a:solidFill>
              <a:latin typeface="Abadi"/>
            </a:endParaRPr>
          </a:p>
          <a:p>
            <a:pPr lvl="1">
              <a:lnSpc>
                <a:spcPct val="120000"/>
              </a:lnSpc>
              <a:spcBef>
                <a:spcPts val="600"/>
              </a:spcBef>
            </a:pPr>
            <a:r>
              <a:rPr lang="en-US" sz="1800" dirty="0">
                <a:solidFill>
                  <a:schemeClr val="bg2">
                    <a:lumMod val="50000"/>
                  </a:schemeClr>
                </a:solidFill>
                <a:latin typeface="Abadi"/>
              </a:rPr>
              <a:t>Load the dataset into the corresponding table in a Db2 database</a:t>
            </a:r>
          </a:p>
          <a:p>
            <a:pPr lvl="1">
              <a:lnSpc>
                <a:spcPct val="120000"/>
              </a:lnSpc>
              <a:spcBef>
                <a:spcPts val="600"/>
              </a:spcBef>
            </a:pPr>
            <a:r>
              <a:rPr lang="en-US" sz="1800" dirty="0">
                <a:solidFill>
                  <a:schemeClr val="bg2">
                    <a:lumMod val="50000"/>
                  </a:schemeClr>
                </a:solidFill>
                <a:latin typeface="Abadi"/>
              </a:rPr>
              <a:t>Execute SQL queries to answer</a:t>
            </a:r>
          </a:p>
          <a:p>
            <a:pPr>
              <a:lnSpc>
                <a:spcPct val="120000"/>
              </a:lnSpc>
              <a:spcBef>
                <a:spcPts val="600"/>
              </a:spcBef>
            </a:pPr>
            <a:r>
              <a:rPr lang="en-US" sz="2400" dirty="0">
                <a:solidFill>
                  <a:schemeClr val="accent3">
                    <a:lumMod val="25000"/>
                  </a:schemeClr>
                </a:solidFill>
                <a:latin typeface="Abadi"/>
              </a:rPr>
              <a:t>Perform interactive visual analytics using Folium and </a:t>
            </a:r>
            <a:r>
              <a:rPr lang="en-US" sz="2400" dirty="0" err="1">
                <a:solidFill>
                  <a:schemeClr val="accent3">
                    <a:lumMod val="25000"/>
                  </a:schemeClr>
                </a:solidFill>
                <a:latin typeface="Abadi"/>
              </a:rPr>
              <a:t>Plotly</a:t>
            </a:r>
            <a:r>
              <a:rPr lang="en-US" sz="2400" dirty="0">
                <a:solidFill>
                  <a:schemeClr val="accent3">
                    <a:lumMod val="25000"/>
                  </a:schemeClr>
                </a:solidFill>
                <a:latin typeface="Abadi"/>
              </a:rPr>
              <a:t> Dash</a:t>
            </a:r>
          </a:p>
          <a:p>
            <a:pPr lvl="1">
              <a:lnSpc>
                <a:spcPct val="130000"/>
              </a:lnSpc>
              <a:spcBef>
                <a:spcPts val="600"/>
              </a:spcBef>
            </a:pPr>
            <a:r>
              <a:rPr lang="en-US" sz="1800" dirty="0">
                <a:solidFill>
                  <a:schemeClr val="bg2">
                    <a:lumMod val="50000"/>
                  </a:schemeClr>
                </a:solidFill>
                <a:latin typeface="Abadi"/>
              </a:rPr>
              <a:t>Mark all launch sites, success/failed launches for each site and calculate the distances between a launch site to its proximities using Folium</a:t>
            </a:r>
          </a:p>
          <a:p>
            <a:pPr lvl="1">
              <a:lnSpc>
                <a:spcPct val="130000"/>
              </a:lnSpc>
              <a:spcBef>
                <a:spcPts val="600"/>
              </a:spcBef>
            </a:pPr>
            <a:r>
              <a:rPr lang="en-US" sz="1800" dirty="0">
                <a:solidFill>
                  <a:schemeClr val="bg2">
                    <a:lumMod val="50000"/>
                  </a:schemeClr>
                </a:solidFill>
                <a:latin typeface="Abadi"/>
              </a:rPr>
              <a:t>Using </a:t>
            </a:r>
            <a:r>
              <a:rPr lang="en-US" sz="1800" dirty="0" err="1">
                <a:solidFill>
                  <a:schemeClr val="bg2">
                    <a:lumMod val="50000"/>
                  </a:schemeClr>
                </a:solidFill>
                <a:latin typeface="Abadi"/>
              </a:rPr>
              <a:t>Plotly</a:t>
            </a:r>
            <a:r>
              <a:rPr lang="en-US" sz="1800" dirty="0">
                <a:solidFill>
                  <a:schemeClr val="bg2">
                    <a:lumMod val="50000"/>
                  </a:schemeClr>
                </a:solidFill>
                <a:latin typeface="Abadi"/>
              </a:rPr>
              <a:t> Dash to build a real-time application for users to perform interactive visual analytics on SpaceX launch data.</a:t>
            </a:r>
            <a:endParaRPr lang="en-US" sz="2200" dirty="0">
              <a:solidFill>
                <a:schemeClr val="accent3">
                  <a:lumMod val="25000"/>
                </a:schemeClr>
              </a:solidFill>
              <a:latin typeface="Abadi"/>
            </a:endParaRPr>
          </a:p>
          <a:p>
            <a:pPr>
              <a:lnSpc>
                <a:spcPct val="120000"/>
              </a:lnSpc>
              <a:spcBef>
                <a:spcPts val="600"/>
              </a:spcBef>
            </a:pPr>
            <a:r>
              <a:rPr lang="en-US" sz="2400" dirty="0">
                <a:solidFill>
                  <a:schemeClr val="accent3">
                    <a:lumMod val="25000"/>
                  </a:schemeClr>
                </a:solidFill>
                <a:latin typeface="Abadi"/>
              </a:rPr>
              <a:t>Perform predictive analysis using classification models</a:t>
            </a:r>
          </a:p>
          <a:p>
            <a:pPr lvl="1">
              <a:lnSpc>
                <a:spcPct val="120000"/>
              </a:lnSpc>
              <a:spcBef>
                <a:spcPts val="600"/>
              </a:spcBef>
            </a:pPr>
            <a:r>
              <a:rPr lang="en-US" sz="2100" dirty="0">
                <a:solidFill>
                  <a:schemeClr val="bg2">
                    <a:lumMod val="50000"/>
                  </a:schemeClr>
                </a:solidFill>
                <a:latin typeface="Abadi"/>
              </a:rPr>
              <a:t>Use of machine learning to determine successful landings of the first stage of Falcon 9.</a:t>
            </a:r>
          </a:p>
          <a:p>
            <a:pPr lvl="1">
              <a:lnSpc>
                <a:spcPct val="120000"/>
              </a:lnSpc>
              <a:spcBef>
                <a:spcPts val="600"/>
              </a:spcBef>
            </a:pPr>
            <a:r>
              <a:rPr lang="en-US" sz="2100" dirty="0">
                <a:solidFill>
                  <a:schemeClr val="bg2">
                    <a:lumMod val="50000"/>
                  </a:schemeClr>
                </a:solidFill>
                <a:latin typeface="Abadi"/>
              </a:rPr>
              <a:t>Split the data into training data and test data to find the best Hyperparameter for SVM, Classification Trees, and Logistic Regression. </a:t>
            </a:r>
          </a:p>
          <a:p>
            <a:pPr lvl="1">
              <a:lnSpc>
                <a:spcPct val="120000"/>
              </a:lnSpc>
              <a:spcBef>
                <a:spcPts val="600"/>
              </a:spcBef>
            </a:pPr>
            <a:r>
              <a:rPr lang="en-US" sz="2100" dirty="0">
                <a:solidFill>
                  <a:schemeClr val="bg2">
                    <a:lumMod val="50000"/>
                  </a:schemeClr>
                </a:solidFill>
                <a:latin typeface="Abadi"/>
              </a:rPr>
              <a:t>Find the method that performs best using test data.</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3791686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03488"/>
            <a:ext cx="10515600" cy="3494458"/>
          </a:xfrm>
          <a:prstGeom prst="rect">
            <a:avLst/>
          </a:prstGeom>
        </p:spPr>
        <p:txBody>
          <a:bodyPr/>
          <a:lstStyle/>
          <a:p>
            <a:pPr marL="231775" lvl="1">
              <a:lnSpc>
                <a:spcPct val="100000"/>
              </a:lnSpc>
              <a:spcBef>
                <a:spcPts val="1400"/>
              </a:spcBef>
            </a:pPr>
            <a:r>
              <a:rPr lang="en-US" sz="2200" dirty="0">
                <a:solidFill>
                  <a:schemeClr val="accent3">
                    <a:lumMod val="25000"/>
                  </a:schemeClr>
                </a:solidFill>
                <a:latin typeface="Abadi" panose="020B0604020104020204" pitchFamily="34" charset="0"/>
              </a:rPr>
              <a:t>Working data such as, launches, rocket used, payload delivered, launch and landing specifications, and landing outcome, proceeds from the SpaceX launching data gathered from the SpaceX REST API and public wiki pages.</a:t>
            </a:r>
          </a:p>
          <a:p>
            <a:pPr marL="231775" lvl="1">
              <a:lnSpc>
                <a:spcPct val="100000"/>
              </a:lnSpc>
              <a:spcBef>
                <a:spcPts val="1400"/>
              </a:spcBef>
            </a:pPr>
            <a:r>
              <a:rPr lang="en-US" sz="2200" dirty="0">
                <a:solidFill>
                  <a:schemeClr val="accent3">
                    <a:lumMod val="25000"/>
                  </a:schemeClr>
                </a:solidFill>
                <a:latin typeface="Abadi" panose="020B0604020104020204" pitchFamily="34" charset="0"/>
              </a:rPr>
              <a:t>The procured data is in the form of a list of JSON objects to represent each launch. </a:t>
            </a:r>
          </a:p>
          <a:p>
            <a:pPr marL="231775" lvl="1">
              <a:lnSpc>
                <a:spcPct val="100000"/>
              </a:lnSpc>
              <a:spcBef>
                <a:spcPts val="1400"/>
              </a:spcBef>
            </a:pPr>
            <a:r>
              <a:rPr lang="en-US" sz="2200" dirty="0">
                <a:solidFill>
                  <a:schemeClr val="accent3">
                    <a:lumMod val="25000"/>
                  </a:schemeClr>
                </a:solidFill>
                <a:latin typeface="Abadi" panose="020B0604020104020204" pitchFamily="34" charset="0"/>
              </a:rPr>
              <a:t>Data contained in the JSON will be normalized and structured into a flat table.</a:t>
            </a:r>
          </a:p>
          <a:p>
            <a:pPr marL="231775" lvl="1">
              <a:lnSpc>
                <a:spcPct val="100000"/>
              </a:lnSpc>
              <a:spcBef>
                <a:spcPts val="1400"/>
              </a:spcBef>
            </a:pP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 is used to web scrape html tables containing Falcon9 launch records. </a:t>
            </a:r>
          </a:p>
          <a:p>
            <a:pPr marL="231775" lvl="1">
              <a:lnSpc>
                <a:spcPct val="100000"/>
              </a:lnSpc>
              <a:spcBef>
                <a:spcPts val="1400"/>
              </a:spcBef>
            </a:pPr>
            <a:r>
              <a:rPr lang="en-US" sz="2200" dirty="0">
                <a:solidFill>
                  <a:schemeClr val="accent3">
                    <a:lumMod val="25000"/>
                  </a:schemeClr>
                </a:solidFill>
                <a:latin typeface="Abadi" panose="020B0604020104020204" pitchFamily="34" charset="0"/>
              </a:rPr>
              <a:t>Data will be parsed, sorted and organized to identify only the Falcon 9 launch information. </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3" name="Diagram 2">
            <a:hlinkClick r:id="" action="ppaction://hlinkshowjump?jump=previousslide" highlightClick="1"/>
            <a:extLst>
              <a:ext uri="{FF2B5EF4-FFF2-40B4-BE49-F238E27FC236}">
                <a16:creationId xmlns:a16="http://schemas.microsoft.com/office/drawing/2014/main" id="{2E8DF4C6-3566-4AD4-BAD6-4B62FDCAD8CA}"/>
              </a:ext>
            </a:extLst>
          </p:cNvPr>
          <p:cNvGraphicFramePr/>
          <p:nvPr>
            <p:extLst>
              <p:ext uri="{D42A27DB-BD31-4B8C-83A1-F6EECF244321}">
                <p14:modId xmlns:p14="http://schemas.microsoft.com/office/powerpoint/2010/main" val="2849236195"/>
              </p:ext>
            </p:extLst>
          </p:nvPr>
        </p:nvGraphicFramePr>
        <p:xfrm>
          <a:off x="1363286" y="4199580"/>
          <a:ext cx="9675582" cy="29487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7" y="1449732"/>
            <a:ext cx="10464873" cy="4225925"/>
          </a:xfrm>
          <a:prstGeom prst="rect">
            <a:avLst/>
          </a:prstGeom>
        </p:spPr>
        <p:txBody>
          <a:bodyPr vert="horz" lIns="91440" tIns="45720" rIns="91440" bIns="45720" numCol="1" rtlCol="0" anchor="t">
            <a:normAutofit/>
          </a:bodyPr>
          <a:lstStyle/>
          <a:p>
            <a:pPr>
              <a:lnSpc>
                <a:spcPct val="100000"/>
              </a:lnSpc>
              <a:spcBef>
                <a:spcPts val="1400"/>
              </a:spcBef>
            </a:pPr>
            <a:r>
              <a:rPr lang="en-US" dirty="0">
                <a:hlinkClick r:id="rId3"/>
              </a:rPr>
              <a:t>GitHub Data Collection API</a:t>
            </a:r>
            <a:endParaRPr lang="en-US" dirty="0"/>
          </a:p>
          <a:p>
            <a:endParaRPr lang="en-US" dirty="0"/>
          </a:p>
        </p:txBody>
      </p:sp>
      <p:sp>
        <p:nvSpPr>
          <p:cNvPr id="7" name="Rectangle: Rounded Corners 6">
            <a:extLst>
              <a:ext uri="{FF2B5EF4-FFF2-40B4-BE49-F238E27FC236}">
                <a16:creationId xmlns:a16="http://schemas.microsoft.com/office/drawing/2014/main" id="{ED335869-3841-4C90-BD75-9475D753D818}"/>
              </a:ext>
            </a:extLst>
          </p:cNvPr>
          <p:cNvSpPr/>
          <p:nvPr/>
        </p:nvSpPr>
        <p:spPr>
          <a:xfrm>
            <a:off x="795375" y="1911763"/>
            <a:ext cx="10464872" cy="818148"/>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176213" lvl="1">
              <a:lnSpc>
                <a:spcPct val="100000"/>
              </a:lnSpc>
              <a:spcBef>
                <a:spcPts val="0"/>
              </a:spcBef>
              <a:buNone/>
              <a:tabLst>
                <a:tab pos="2519363" algn="l"/>
                <a:tab pos="4973638" algn="l"/>
              </a:tabLst>
            </a:pPr>
            <a:r>
              <a:rPr lang="en-US" dirty="0"/>
              <a:t>1. Define Get functions: 	getBoosterVersion(data) 	</a:t>
            </a:r>
            <a:r>
              <a:rPr lang="en-US" dirty="0" err="1"/>
              <a:t>getLaunchSite</a:t>
            </a:r>
            <a:r>
              <a:rPr lang="en-US" dirty="0"/>
              <a:t>(data) </a:t>
            </a:r>
          </a:p>
          <a:p>
            <a:pPr marL="914400" lvl="2" indent="0">
              <a:lnSpc>
                <a:spcPct val="100000"/>
              </a:lnSpc>
              <a:spcBef>
                <a:spcPts val="0"/>
              </a:spcBef>
              <a:buNone/>
              <a:tabLst>
                <a:tab pos="2519363" algn="l"/>
                <a:tab pos="4973638" algn="l"/>
              </a:tabLst>
            </a:pPr>
            <a:r>
              <a:rPr lang="en-US" dirty="0"/>
              <a:t>	</a:t>
            </a:r>
            <a:r>
              <a:rPr lang="en-US" dirty="0" err="1"/>
              <a:t>getPayloadData</a:t>
            </a:r>
            <a:r>
              <a:rPr lang="en-US" dirty="0"/>
              <a:t>(data)	</a:t>
            </a:r>
            <a:r>
              <a:rPr lang="en-US" dirty="0" err="1"/>
              <a:t>getCoreData</a:t>
            </a:r>
            <a:r>
              <a:rPr lang="en-US" dirty="0"/>
              <a:t>(data)</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8" name="Rectangle: Rounded Corners 7">
            <a:extLst>
              <a:ext uri="{FF2B5EF4-FFF2-40B4-BE49-F238E27FC236}">
                <a16:creationId xmlns:a16="http://schemas.microsoft.com/office/drawing/2014/main" id="{E955F972-F1D2-431A-BB5E-D413368BACF9}"/>
              </a:ext>
            </a:extLst>
          </p:cNvPr>
          <p:cNvSpPr/>
          <p:nvPr/>
        </p:nvSpPr>
        <p:spPr>
          <a:xfrm>
            <a:off x="820739" y="2829909"/>
            <a:ext cx="10464872" cy="818148"/>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176213" lvl="1">
              <a:lnSpc>
                <a:spcPct val="100000"/>
              </a:lnSpc>
              <a:spcBef>
                <a:spcPts val="0"/>
              </a:spcBef>
              <a:buNone/>
              <a:tabLst>
                <a:tab pos="2519363" algn="l"/>
                <a:tab pos="4973638" algn="l"/>
              </a:tabLst>
            </a:pPr>
            <a:r>
              <a:rPr lang="en-US" dirty="0"/>
              <a:t>2. Request rocket launch data from SpaceX API:  	</a:t>
            </a:r>
            <a:r>
              <a:rPr lang="en-US" dirty="0" err="1"/>
              <a:t>spacex_url</a:t>
            </a:r>
            <a:r>
              <a:rPr lang="en-US" dirty="0"/>
              <a:t>="https://api.spacexdata.com/v4/launches/past"</a:t>
            </a:r>
          </a:p>
          <a:p>
            <a:pPr marL="176213" lvl="1">
              <a:tabLst>
                <a:tab pos="2519363" algn="l"/>
                <a:tab pos="4973638" algn="l"/>
              </a:tabLst>
            </a:pPr>
            <a:r>
              <a:rPr lang="en-US" dirty="0"/>
              <a:t>	response = </a:t>
            </a:r>
            <a:r>
              <a:rPr lang="en-US" dirty="0" err="1"/>
              <a:t>requests.get</a:t>
            </a:r>
            <a:r>
              <a:rPr lang="en-US" dirty="0"/>
              <a:t>(</a:t>
            </a:r>
            <a:r>
              <a:rPr lang="en-US" dirty="0" err="1"/>
              <a:t>spacex_url</a:t>
            </a:r>
            <a:r>
              <a:rPr lang="en-US" dirty="0"/>
              <a:t>)</a:t>
            </a:r>
          </a:p>
        </p:txBody>
      </p:sp>
      <p:sp>
        <p:nvSpPr>
          <p:cNvPr id="9" name="Rectangle: Rounded Corners 8">
            <a:extLst>
              <a:ext uri="{FF2B5EF4-FFF2-40B4-BE49-F238E27FC236}">
                <a16:creationId xmlns:a16="http://schemas.microsoft.com/office/drawing/2014/main" id="{8390758C-297B-4B15-8DB1-2E7868C1B936}"/>
              </a:ext>
            </a:extLst>
          </p:cNvPr>
          <p:cNvSpPr/>
          <p:nvPr/>
        </p:nvSpPr>
        <p:spPr>
          <a:xfrm>
            <a:off x="795375" y="3701014"/>
            <a:ext cx="10464872" cy="818148"/>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176213" lvl="1">
              <a:lnSpc>
                <a:spcPct val="100000"/>
              </a:lnSpc>
              <a:spcBef>
                <a:spcPts val="0"/>
              </a:spcBef>
              <a:buNone/>
              <a:tabLst>
                <a:tab pos="2519363" algn="l"/>
                <a:tab pos="4973638" algn="l"/>
              </a:tabLst>
            </a:pPr>
            <a:r>
              <a:rPr lang="en-US" dirty="0"/>
              <a:t>3. Decode response code as json() and turn it into panda </a:t>
            </a:r>
            <a:r>
              <a:rPr lang="en-US" dirty="0" err="1"/>
              <a:t>dataframe</a:t>
            </a:r>
            <a:r>
              <a:rPr lang="en-US" dirty="0"/>
              <a:t>:  	data=</a:t>
            </a:r>
            <a:r>
              <a:rPr lang="en-US" dirty="0" err="1"/>
              <a:t>pd.json_normalize</a:t>
            </a:r>
            <a:r>
              <a:rPr lang="en-US" dirty="0"/>
              <a:t>(</a:t>
            </a:r>
            <a:r>
              <a:rPr lang="en-US" dirty="0" err="1"/>
              <a:t>response.json</a:t>
            </a:r>
            <a:r>
              <a:rPr lang="en-US" dirty="0"/>
              <a:t>())</a:t>
            </a:r>
          </a:p>
        </p:txBody>
      </p:sp>
      <p:sp>
        <p:nvSpPr>
          <p:cNvPr id="10" name="Rectangle: Rounded Corners 9">
            <a:extLst>
              <a:ext uri="{FF2B5EF4-FFF2-40B4-BE49-F238E27FC236}">
                <a16:creationId xmlns:a16="http://schemas.microsoft.com/office/drawing/2014/main" id="{9A021A3D-FFCA-4C31-8B76-877B3D4C8C39}"/>
              </a:ext>
            </a:extLst>
          </p:cNvPr>
          <p:cNvSpPr/>
          <p:nvPr/>
        </p:nvSpPr>
        <p:spPr>
          <a:xfrm>
            <a:off x="770011" y="4624956"/>
            <a:ext cx="10464872" cy="1694394"/>
          </a:xfrm>
          <a:prstGeom prst="roundRect">
            <a:avLst/>
          </a:prstGeom>
          <a:solidFill>
            <a:srgbClr val="4472C4">
              <a:tint val="40000"/>
              <a:hueOff val="0"/>
              <a:satOff val="0"/>
              <a:lumOff val="0"/>
            </a:srgbClr>
          </a:solidFill>
          <a:ln>
            <a:noFill/>
          </a:ln>
          <a:effectLst/>
        </p:spPr>
        <p:txBody>
          <a:bodyPr spcFirstLastPara="0" vert="horz" wrap="square" lIns="170688" tIns="170688" rIns="170688" bIns="170688" numCol="1" spcCol="1270" anchor="ctr" anchorCtr="0">
            <a:noAutofit/>
          </a:bodyPr>
          <a:lstStyle/>
          <a:p>
            <a:pPr marL="176213" lvl="1">
              <a:lnSpc>
                <a:spcPct val="100000"/>
              </a:lnSpc>
              <a:spcBef>
                <a:spcPts val="0"/>
              </a:spcBef>
              <a:buNone/>
              <a:tabLst>
                <a:tab pos="2519363" algn="l"/>
                <a:tab pos="4973638" algn="l"/>
              </a:tabLst>
            </a:pPr>
            <a:r>
              <a:rPr lang="en-US" dirty="0"/>
              <a:t>4. Construct dataset and convert into dictionary:  	</a:t>
            </a:r>
          </a:p>
          <a:p>
            <a:pPr marL="176213" lvl="1">
              <a:lnSpc>
                <a:spcPct val="100000"/>
              </a:lnSpc>
              <a:spcBef>
                <a:spcPts val="0"/>
              </a:spcBef>
              <a:buNone/>
              <a:tabLst>
                <a:tab pos="2519363" algn="l"/>
                <a:tab pos="4973638" algn="l"/>
              </a:tabLst>
            </a:pPr>
            <a:r>
              <a:rPr lang="en-US" dirty="0" err="1"/>
              <a:t>launch_dict</a:t>
            </a:r>
            <a:r>
              <a:rPr lang="en-US" dirty="0"/>
              <a:t> = {'</a:t>
            </a:r>
            <a:r>
              <a:rPr lang="en-US" dirty="0" err="1"/>
              <a:t>FlightNumber</a:t>
            </a:r>
            <a:r>
              <a:rPr lang="en-US" dirty="0"/>
              <a:t>': list(data['</a:t>
            </a:r>
            <a:r>
              <a:rPr lang="en-US" dirty="0" err="1"/>
              <a:t>flight_number</a:t>
            </a:r>
            <a:r>
              <a:rPr lang="en-US" dirty="0"/>
              <a:t>’]), 'Date': list(data['date’]), '</a:t>
            </a:r>
            <a:r>
              <a:rPr lang="en-US" dirty="0" err="1"/>
              <a:t>BoosterVersion</a:t>
            </a:r>
            <a:r>
              <a:rPr lang="en-US" dirty="0"/>
              <a:t>':</a:t>
            </a:r>
            <a:r>
              <a:rPr lang="en-US" dirty="0" err="1"/>
              <a:t>BoosterVersion</a:t>
            </a:r>
            <a:r>
              <a:rPr lang="en-US" dirty="0"/>
              <a:t>, '</a:t>
            </a:r>
            <a:r>
              <a:rPr lang="en-US" dirty="0" err="1"/>
              <a:t>PayloadMass</a:t>
            </a:r>
            <a:r>
              <a:rPr lang="en-US" dirty="0"/>
              <a:t>':</a:t>
            </a:r>
            <a:r>
              <a:rPr lang="en-US" dirty="0" err="1"/>
              <a:t>PayloadMass</a:t>
            </a:r>
            <a:r>
              <a:rPr lang="en-US" dirty="0"/>
              <a:t>, '</a:t>
            </a:r>
            <a:r>
              <a:rPr lang="en-US" dirty="0" err="1"/>
              <a:t>Orbit':Orbit</a:t>
            </a:r>
            <a:r>
              <a:rPr lang="en-US" dirty="0"/>
              <a:t>, '</a:t>
            </a:r>
            <a:r>
              <a:rPr lang="en-US" dirty="0" err="1"/>
              <a:t>LaunchSite</a:t>
            </a:r>
            <a:r>
              <a:rPr lang="en-US" dirty="0"/>
              <a:t>':</a:t>
            </a:r>
            <a:r>
              <a:rPr lang="en-US" dirty="0" err="1"/>
              <a:t>LaunchSite</a:t>
            </a:r>
            <a:r>
              <a:rPr lang="en-US" dirty="0"/>
              <a:t>, '</a:t>
            </a:r>
            <a:r>
              <a:rPr lang="en-US" dirty="0" err="1"/>
              <a:t>Outcome':Outcome</a:t>
            </a:r>
            <a:r>
              <a:rPr lang="en-US" dirty="0"/>
              <a:t>, '</a:t>
            </a:r>
            <a:r>
              <a:rPr lang="en-US" dirty="0" err="1"/>
              <a:t>Flights':Flights</a:t>
            </a:r>
            <a:r>
              <a:rPr lang="en-US" dirty="0"/>
              <a:t>, '</a:t>
            </a:r>
            <a:r>
              <a:rPr lang="en-US" dirty="0" err="1"/>
              <a:t>GridFins</a:t>
            </a:r>
            <a:r>
              <a:rPr lang="en-US" dirty="0"/>
              <a:t>':</a:t>
            </a:r>
            <a:r>
              <a:rPr lang="en-US" dirty="0" err="1"/>
              <a:t>GridFins</a:t>
            </a:r>
            <a:r>
              <a:rPr lang="en-US" dirty="0"/>
              <a:t>, '</a:t>
            </a:r>
            <a:r>
              <a:rPr lang="en-US" dirty="0" err="1"/>
              <a:t>Reused':Reused</a:t>
            </a:r>
            <a:r>
              <a:rPr lang="en-US" dirty="0"/>
              <a:t>, '</a:t>
            </a:r>
            <a:r>
              <a:rPr lang="en-US" dirty="0" err="1"/>
              <a:t>Legs':Legs</a:t>
            </a:r>
            <a:r>
              <a:rPr lang="en-US" dirty="0"/>
              <a:t>, </a:t>
            </a:r>
            <a:r>
              <a:rPr lang="en-US" dirty="0" err="1"/>
              <a:t>LandingPad</a:t>
            </a:r>
            <a:r>
              <a:rPr lang="en-US" dirty="0"/>
              <a:t>':</a:t>
            </a:r>
            <a:r>
              <a:rPr lang="en-US" dirty="0" err="1"/>
              <a:t>LandingPad</a:t>
            </a:r>
            <a:r>
              <a:rPr lang="en-US" dirty="0"/>
              <a:t>, '</a:t>
            </a:r>
            <a:r>
              <a:rPr lang="en-US" dirty="0" err="1"/>
              <a:t>Block':Block</a:t>
            </a:r>
            <a:r>
              <a:rPr lang="en-US" dirty="0"/>
              <a:t>, '</a:t>
            </a:r>
            <a:r>
              <a:rPr lang="en-US" dirty="0" err="1"/>
              <a:t>ReusedCount</a:t>
            </a:r>
            <a:r>
              <a:rPr lang="en-US" dirty="0"/>
              <a:t>':</a:t>
            </a:r>
            <a:r>
              <a:rPr lang="en-US" dirty="0" err="1"/>
              <a:t>ReusedCount</a:t>
            </a:r>
            <a:r>
              <a:rPr lang="en-US" dirty="0"/>
              <a:t>, '</a:t>
            </a:r>
            <a:r>
              <a:rPr lang="en-US" dirty="0" err="1"/>
              <a:t>Serial':Serial</a:t>
            </a:r>
            <a:r>
              <a:rPr lang="en-US" dirty="0"/>
              <a:t>, 'Longitude': Longitude, 'Latitude': Latitude}</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microsoft.com/office/infopath/2007/PartnerControls"/>
    <ds:schemaRef ds:uri="http://purl.org/dc/dcmitype/"/>
    <ds:schemaRef ds:uri="http://schemas.microsoft.com/office/2006/documentManagement/types"/>
    <ds:schemaRef ds:uri="http://www.w3.org/XML/1998/namespace"/>
    <ds:schemaRef ds:uri="f80a141d-92ca-4d3d-9308-f7e7b1d44ce8"/>
    <ds:schemaRef ds:uri="http://schemas.microsoft.com/office/2006/metadata/properties"/>
    <ds:schemaRef ds:uri="http://purl.org/dc/terms/"/>
    <ds:schemaRef ds:uri="http://purl.org/dc/elements/1.1/"/>
    <ds:schemaRef ds:uri="http://schemas.openxmlformats.org/package/2006/metadata/core-properties"/>
    <ds:schemaRef ds:uri="155be751-a274-42e8-93fb-f39d3b9bccc8"/>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5527</TotalTime>
  <Words>2826</Words>
  <Application>Microsoft Office PowerPoint</Application>
  <PresentationFormat>Widescreen</PresentationFormat>
  <Paragraphs>316</Paragraphs>
  <Slides>50</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50</vt:i4>
      </vt:variant>
    </vt:vector>
  </HeadingPairs>
  <TitlesOfParts>
    <vt:vector size="59" baseType="lpstr">
      <vt:lpstr>Helvetica Neue</vt:lpstr>
      <vt:lpstr>IBM Plex Mono Text</vt:lpstr>
      <vt:lpstr>Abadi</vt:lpstr>
      <vt:lpstr>Arial</vt:lpstr>
      <vt:lpstr>Calibri</vt:lpstr>
      <vt:lpstr>Calibri Light</vt:lpstr>
      <vt:lpstr>IBM Plex Mono SemiBold</vt:lpstr>
      <vt:lpstr>Segoe UI</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Julian Grajales</cp:lastModifiedBy>
  <cp:revision>214</cp:revision>
  <dcterms:created xsi:type="dcterms:W3CDTF">2021-04-29T18:58:34Z</dcterms:created>
  <dcterms:modified xsi:type="dcterms:W3CDTF">2022-02-26T00:10:26Z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